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50"/>
  </p:notesMasterIdLst>
  <p:sldIdLst>
    <p:sldId id="667" r:id="rId2"/>
    <p:sldId id="830" r:id="rId3"/>
    <p:sldId id="796" r:id="rId4"/>
    <p:sldId id="826" r:id="rId5"/>
    <p:sldId id="827" r:id="rId6"/>
    <p:sldId id="828" r:id="rId7"/>
    <p:sldId id="797" r:id="rId8"/>
    <p:sldId id="739" r:id="rId9"/>
    <p:sldId id="735" r:id="rId10"/>
    <p:sldId id="740" r:id="rId11"/>
    <p:sldId id="741" r:id="rId12"/>
    <p:sldId id="742" r:id="rId13"/>
    <p:sldId id="743" r:id="rId14"/>
    <p:sldId id="798" r:id="rId15"/>
    <p:sldId id="608" r:id="rId16"/>
    <p:sldId id="618" r:id="rId17"/>
    <p:sldId id="619" r:id="rId18"/>
    <p:sldId id="799" r:id="rId19"/>
    <p:sldId id="800" r:id="rId20"/>
    <p:sldId id="801" r:id="rId21"/>
    <p:sldId id="802" r:id="rId22"/>
    <p:sldId id="803" r:id="rId23"/>
    <p:sldId id="804" r:id="rId24"/>
    <p:sldId id="805" r:id="rId25"/>
    <p:sldId id="824" r:id="rId26"/>
    <p:sldId id="795" r:id="rId27"/>
    <p:sldId id="806" r:id="rId28"/>
    <p:sldId id="807" r:id="rId29"/>
    <p:sldId id="808" r:id="rId30"/>
    <p:sldId id="809" r:id="rId31"/>
    <p:sldId id="810" r:id="rId32"/>
    <p:sldId id="815" r:id="rId33"/>
    <p:sldId id="816" r:id="rId34"/>
    <p:sldId id="811" r:id="rId35"/>
    <p:sldId id="621" r:id="rId36"/>
    <p:sldId id="617" r:id="rId37"/>
    <p:sldId id="812" r:id="rId38"/>
    <p:sldId id="701" r:id="rId39"/>
    <p:sldId id="622" r:id="rId40"/>
    <p:sldId id="670" r:id="rId41"/>
    <p:sldId id="814" r:id="rId42"/>
    <p:sldId id="829" r:id="rId43"/>
    <p:sldId id="823" r:id="rId44"/>
    <p:sldId id="702" r:id="rId45"/>
    <p:sldId id="721" r:id="rId46"/>
    <p:sldId id="696" r:id="rId47"/>
    <p:sldId id="720" r:id="rId48"/>
    <p:sldId id="825" r:id="rId4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134"/>
    <p:restoredTop sz="78872"/>
  </p:normalViewPr>
  <p:slideViewPr>
    <p:cSldViewPr snapToGrid="0" snapToObjects="1">
      <p:cViewPr varScale="1">
        <p:scale>
          <a:sx n="100" d="100"/>
          <a:sy n="100" d="100"/>
        </p:scale>
        <p:origin x="1136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9257CB-911A-0E43-BC8A-C7ED1CD29607}" type="datetimeFigureOut">
              <a:rPr lang="en-US" smtClean="0"/>
              <a:t>2/11/24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A7BA79-0D1E-5540-BB8B-D65B1AB22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686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3E4DEA-F0CB-5A4A-88F1-EE307E9110A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2996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3E4DEA-F0CB-5A4A-88F1-EE307E9110A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4011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3E4DEA-F0CB-5A4A-88F1-EE307E9110A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05968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A7BA79-0D1E-5540-BB8B-D65B1AB229D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7628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18894E-AE4C-7542-9C79-1FBC1D03110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32768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18894E-AE4C-7542-9C79-1FBC1D03110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6382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18894E-AE4C-7542-9C79-1FBC1D03110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5015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A7BA79-0D1E-5540-BB8B-D65B1AB229DA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20490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A7BA79-0D1E-5540-BB8B-D65B1AB229DA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338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A7BA79-0D1E-5540-BB8B-D65B1AB229DA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1670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is the future c(</a:t>
            </a:r>
            <a:r>
              <a:rPr lang="en-US" dirty="0" err="1"/>
              <a:t>t+dt</a:t>
            </a:r>
            <a:r>
              <a:rPr lang="en-US" dirty="0"/>
              <a:t>) for cells are steady state?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A7BA79-0D1E-5540-BB8B-D65B1AB229DA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1985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A7BA79-0D1E-5540-BB8B-D65B1AB229D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8520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Indeed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3E4DEA-F0CB-5A4A-88F1-EE307E9110AE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96187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3E4DEA-F0CB-5A4A-88F1-EE307E9110AE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75595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3E4DEA-F0CB-5A4A-88F1-EE307E9110AE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45860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MCM6: encodes a protein that is a component of the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Minichromosome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Maintenance Complex essential for the initiation of eukaryotic genome replication in G1/S phase transition</a:t>
            </a:r>
            <a:endParaRPr lang="en-US" dirty="0"/>
          </a:p>
          <a:p>
            <a:r>
              <a:rPr lang="en-US" dirty="0"/>
              <a:t>KIF2C: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encodes a kinesin-like protein that is involved mitotic chromosome segregation during M phase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3E4DEA-F0CB-5A4A-88F1-EE307E9110AE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62930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3E4DEA-F0CB-5A4A-88F1-EE307E9110AE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43679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A7BA79-0D1E-5540-BB8B-D65B1AB229DA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98888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3E4DEA-F0CB-5A4A-88F1-EE307E9110AE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64881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3E4DEA-F0CB-5A4A-88F1-EE307E9110AE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75178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Which cell-type is the stem-cell type that gives rise to all these other cell-types?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3E4DEA-F0CB-5A4A-88F1-EE307E9110AE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81022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A7BA79-0D1E-5540-BB8B-D65B1AB229DA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2071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A7BA79-0D1E-5540-BB8B-D65B1AB229D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8541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these technologies allow us to do is not only image where cells are within fixed tissues (here we have a cortical section of the mouse cortex)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76370B-C705-D24A-B1D6-E4CB4471077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6582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we can see how genes are expressed within these cells within the tissues</a:t>
            </a:r>
          </a:p>
          <a:p>
            <a:r>
              <a:rPr lang="en-US" dirty="0"/>
              <a:t>With red being high expression and blue being low expression f</a:t>
            </a:r>
          </a:p>
          <a:p>
            <a:r>
              <a:rPr lang="en-US" dirty="0"/>
              <a:t>or a targeted set of genes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76370B-C705-D24A-B1D6-E4CB4471077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3905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we can see how genes are expressed within these cells within the tissues</a:t>
            </a:r>
          </a:p>
          <a:p>
            <a:r>
              <a:rPr lang="en-US" dirty="0"/>
              <a:t>With red being high expression and blue being low expression f</a:t>
            </a:r>
          </a:p>
          <a:p>
            <a:r>
              <a:rPr lang="en-US" dirty="0"/>
              <a:t>or a targeted set of genes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76370B-C705-D24A-B1D6-E4CB4471077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2681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we can see how genes are expressed within these cells within the tissues</a:t>
            </a:r>
          </a:p>
          <a:p>
            <a:r>
              <a:rPr lang="en-US" dirty="0"/>
              <a:t>With red being high expression and blue being low expression f</a:t>
            </a:r>
          </a:p>
          <a:p>
            <a:r>
              <a:rPr lang="en-US" dirty="0"/>
              <a:t>or a targeted set of genes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76370B-C705-D24A-B1D6-E4CB4471077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844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we can see how genes are expressed within these cells within the tissues</a:t>
            </a:r>
          </a:p>
          <a:p>
            <a:r>
              <a:rPr lang="en-US" dirty="0"/>
              <a:t>With red being high expression and blue being low expression f</a:t>
            </a:r>
          </a:p>
          <a:p>
            <a:r>
              <a:rPr lang="en-US" dirty="0"/>
              <a:t>or a targeted set of genes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76370B-C705-D24A-B1D6-E4CB4471077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7984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76370B-C705-D24A-B1D6-E4CB4471077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4566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82474-4623-E44A-A064-CF85206A7128}" type="datetimeFigureOut">
              <a:rPr lang="en-US" smtClean="0"/>
              <a:t>2/11/24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A9D86-4A53-F74A-9F25-DC974B2F50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0497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82474-4623-E44A-A064-CF85206A7128}" type="datetimeFigureOut">
              <a:rPr lang="en-US" smtClean="0"/>
              <a:t>2/11/24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A9D86-4A53-F74A-9F25-DC974B2F50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0325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82474-4623-E44A-A064-CF85206A7128}" type="datetimeFigureOut">
              <a:rPr lang="en-US" smtClean="0"/>
              <a:t>2/11/24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A9D86-4A53-F74A-9F25-DC974B2F50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2221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82474-4623-E44A-A064-CF85206A7128}" type="datetimeFigureOut">
              <a:rPr lang="en-US" smtClean="0"/>
              <a:t>2/11/24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A9D86-4A53-F74A-9F25-DC974B2F50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4683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82474-4623-E44A-A064-CF85206A7128}" type="datetimeFigureOut">
              <a:rPr lang="en-US" smtClean="0"/>
              <a:t>2/11/24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A9D86-4A53-F74A-9F25-DC974B2F50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744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82474-4623-E44A-A064-CF85206A7128}" type="datetimeFigureOut">
              <a:rPr lang="en-US" smtClean="0"/>
              <a:t>2/11/24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A9D86-4A53-F74A-9F25-DC974B2F50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4652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82474-4623-E44A-A064-CF85206A7128}" type="datetimeFigureOut">
              <a:rPr lang="en-US" smtClean="0"/>
              <a:t>2/11/24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A9D86-4A53-F74A-9F25-DC974B2F50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0385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82474-4623-E44A-A064-CF85206A7128}" type="datetimeFigureOut">
              <a:rPr lang="en-US" smtClean="0"/>
              <a:t>2/11/24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A9D86-4A53-F74A-9F25-DC974B2F50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7920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82474-4623-E44A-A064-CF85206A7128}" type="datetimeFigureOut">
              <a:rPr lang="en-US" smtClean="0"/>
              <a:t>2/11/24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A9D86-4A53-F74A-9F25-DC974B2F50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5460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82474-4623-E44A-A064-CF85206A7128}" type="datetimeFigureOut">
              <a:rPr lang="en-US" smtClean="0"/>
              <a:t>2/11/24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A9D86-4A53-F74A-9F25-DC974B2F50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8770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82474-4623-E44A-A064-CF85206A7128}" type="datetimeFigureOut">
              <a:rPr lang="en-US" smtClean="0"/>
              <a:t>2/11/24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A9D86-4A53-F74A-9F25-DC974B2F50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5026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182474-4623-E44A-A064-CF85206A7128}" type="datetimeFigureOut">
              <a:rPr lang="en-US" smtClean="0"/>
              <a:t>2/11/24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DA9D86-4A53-F74A-9F25-DC974B2F50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96585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gi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openxmlformats.org/officeDocument/2006/relationships/image" Target="../media/image16.jpeg"/><Relationship Id="rId7" Type="http://schemas.openxmlformats.org/officeDocument/2006/relationships/image" Target="../media/image2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jpeg"/><Relationship Id="rId5" Type="http://schemas.openxmlformats.org/officeDocument/2006/relationships/image" Target="../media/image18.jpeg"/><Relationship Id="rId10" Type="http://schemas.openxmlformats.org/officeDocument/2006/relationships/image" Target="../media/image23.jpeg"/><Relationship Id="rId4" Type="http://schemas.openxmlformats.org/officeDocument/2006/relationships/image" Target="../media/image17.jpeg"/><Relationship Id="rId9" Type="http://schemas.openxmlformats.org/officeDocument/2006/relationships/image" Target="../media/image22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openxmlformats.org/officeDocument/2006/relationships/image" Target="../media/image17.jpeg"/><Relationship Id="rId7" Type="http://schemas.openxmlformats.org/officeDocument/2006/relationships/image" Target="../media/image21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4" Type="http://schemas.openxmlformats.org/officeDocument/2006/relationships/image" Target="../media/image18.jpeg"/><Relationship Id="rId9" Type="http://schemas.openxmlformats.org/officeDocument/2006/relationships/image" Target="../media/image23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openxmlformats.org/officeDocument/2006/relationships/image" Target="../media/image16.jpeg"/><Relationship Id="rId7" Type="http://schemas.openxmlformats.org/officeDocument/2006/relationships/image" Target="../media/image20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jpeg"/><Relationship Id="rId5" Type="http://schemas.openxmlformats.org/officeDocument/2006/relationships/image" Target="../media/image18.jpeg"/><Relationship Id="rId10" Type="http://schemas.openxmlformats.org/officeDocument/2006/relationships/image" Target="../media/image23.jpeg"/><Relationship Id="rId4" Type="http://schemas.openxmlformats.org/officeDocument/2006/relationships/image" Target="../media/image17.jpeg"/><Relationship Id="rId9" Type="http://schemas.openxmlformats.org/officeDocument/2006/relationships/image" Target="../media/image22.jpe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eg"/><Relationship Id="rId3" Type="http://schemas.openxmlformats.org/officeDocument/2006/relationships/image" Target="../media/image25.jpeg"/><Relationship Id="rId7" Type="http://schemas.openxmlformats.org/officeDocument/2006/relationships/image" Target="../media/image29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jpeg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eg"/><Relationship Id="rId3" Type="http://schemas.openxmlformats.org/officeDocument/2006/relationships/image" Target="../media/image25.jpeg"/><Relationship Id="rId7" Type="http://schemas.openxmlformats.org/officeDocument/2006/relationships/image" Target="../media/image29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jpeg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tif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tif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tif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tif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tiff"/><Relationship Id="rId3" Type="http://schemas.openxmlformats.org/officeDocument/2006/relationships/image" Target="../media/image35.tiff"/><Relationship Id="rId7" Type="http://schemas.openxmlformats.org/officeDocument/2006/relationships/image" Target="../media/image39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tiff"/><Relationship Id="rId5" Type="http://schemas.openxmlformats.org/officeDocument/2006/relationships/image" Target="../media/image37.tiff"/><Relationship Id="rId4" Type="http://schemas.openxmlformats.org/officeDocument/2006/relationships/image" Target="../media/image36.tif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tif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tif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iff"/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tif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iff"/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tif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7" Type="http://schemas.openxmlformats.org/officeDocument/2006/relationships/image" Target="../media/image44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tiff"/><Relationship Id="rId5" Type="http://schemas.openxmlformats.org/officeDocument/2006/relationships/image" Target="../media/image42.tiff"/><Relationship Id="rId4" Type="http://schemas.openxmlformats.org/officeDocument/2006/relationships/image" Target="../media/image41.tif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7" Type="http://schemas.openxmlformats.org/officeDocument/2006/relationships/image" Target="../media/image44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tiff"/><Relationship Id="rId5" Type="http://schemas.openxmlformats.org/officeDocument/2006/relationships/image" Target="../media/image42.tiff"/><Relationship Id="rId4" Type="http://schemas.openxmlformats.org/officeDocument/2006/relationships/image" Target="../media/image41.tiff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tiff"/><Relationship Id="rId3" Type="http://schemas.openxmlformats.org/officeDocument/2006/relationships/image" Target="../media/image41.tiff"/><Relationship Id="rId7" Type="http://schemas.openxmlformats.org/officeDocument/2006/relationships/image" Target="../media/image38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tiff"/><Relationship Id="rId11" Type="http://schemas.openxmlformats.org/officeDocument/2006/relationships/image" Target="../media/image44.tiff"/><Relationship Id="rId5" Type="http://schemas.openxmlformats.org/officeDocument/2006/relationships/image" Target="../media/image36.tiff"/><Relationship Id="rId10" Type="http://schemas.openxmlformats.org/officeDocument/2006/relationships/image" Target="../media/image43.tiff"/><Relationship Id="rId4" Type="http://schemas.openxmlformats.org/officeDocument/2006/relationships/image" Target="../media/image42.tiff"/><Relationship Id="rId9" Type="http://schemas.openxmlformats.org/officeDocument/2006/relationships/image" Target="../media/image40.tif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tiff"/><Relationship Id="rId7" Type="http://schemas.openxmlformats.org/officeDocument/2006/relationships/image" Target="../media/image49.tif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tiff"/><Relationship Id="rId5" Type="http://schemas.openxmlformats.org/officeDocument/2006/relationships/image" Target="../media/image47.tiff"/><Relationship Id="rId4" Type="http://schemas.openxmlformats.org/officeDocument/2006/relationships/image" Target="../media/image46.tif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tif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tiff"/><Relationship Id="rId4" Type="http://schemas.openxmlformats.org/officeDocument/2006/relationships/image" Target="../media/image51.tif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tif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tiff"/><Relationship Id="rId4" Type="http://schemas.openxmlformats.org/officeDocument/2006/relationships/image" Target="../media/image52.tif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tif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tiff"/><Relationship Id="rId4" Type="http://schemas.openxmlformats.org/officeDocument/2006/relationships/image" Target="../media/image54.tif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tif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tif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gi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tif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tiff"/><Relationship Id="rId2" Type="http://schemas.openxmlformats.org/officeDocument/2006/relationships/image" Target="../media/image60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tiff"/><Relationship Id="rId5" Type="http://schemas.openxmlformats.org/officeDocument/2006/relationships/image" Target="../media/image63.tiff"/><Relationship Id="rId4" Type="http://schemas.openxmlformats.org/officeDocument/2006/relationships/image" Target="../media/image62.tif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tif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tif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tif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tiff"/><Relationship Id="rId4" Type="http://schemas.openxmlformats.org/officeDocument/2006/relationships/image" Target="../media/image52.tif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tif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://velocyto.org/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cvelo.readthedocs.io/en/stable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45A665AE-2117-D542-83FE-CC1417E94AB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D1EAF11F-E4BB-B94E-9C21-C2A094BE0B34}"/>
              </a:ext>
            </a:extLst>
          </p:cNvPr>
          <p:cNvSpPr/>
          <p:nvPr/>
        </p:nvSpPr>
        <p:spPr>
          <a:xfrm>
            <a:off x="1100447" y="1115122"/>
            <a:ext cx="10276114" cy="4605454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1D6F92-20E5-7B44-8443-A4A1AE33AD18}"/>
              </a:ext>
            </a:extLst>
          </p:cNvPr>
          <p:cNvSpPr txBox="1"/>
          <p:nvPr/>
        </p:nvSpPr>
        <p:spPr>
          <a:xfrm>
            <a:off x="1318161" y="1377539"/>
            <a:ext cx="9773392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3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Modeling and Visualizing</a:t>
            </a:r>
          </a:p>
          <a:p>
            <a:pPr algn="ctr"/>
            <a:r>
              <a:rPr lang="en-US" sz="43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RNA Velocity</a:t>
            </a:r>
          </a:p>
          <a:p>
            <a:pPr algn="ctr"/>
            <a:endParaRPr lang="en-US" sz="28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sz="28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Jean Fan, PhD</a:t>
            </a:r>
          </a:p>
          <a:p>
            <a:pPr algn="ctr"/>
            <a:r>
              <a:rPr lang="en-US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Assistant Professor</a:t>
            </a:r>
          </a:p>
          <a:p>
            <a:pPr algn="ctr"/>
            <a:r>
              <a:rPr lang="en-US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Center for Computational Biology</a:t>
            </a:r>
          </a:p>
          <a:p>
            <a:pPr algn="ctr"/>
            <a:r>
              <a:rPr lang="en-US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Department of Biomedical Engineering</a:t>
            </a:r>
          </a:p>
          <a:p>
            <a:pPr algn="ctr"/>
            <a:r>
              <a:rPr lang="en-US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Johns Hopkins University</a:t>
            </a:r>
          </a:p>
          <a:p>
            <a:pPr algn="ctr"/>
            <a:endParaRPr lang="en-US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endParaRPr lang="en-US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873890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4BB2AE1-E8A2-6C43-A960-9F166F731E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7310" y="381000"/>
            <a:ext cx="6916420" cy="6096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E33E5C9-EC54-1B43-A5AC-BD744FD5A808}"/>
              </a:ext>
            </a:extLst>
          </p:cNvPr>
          <p:cNvSpPr txBox="1"/>
          <p:nvPr/>
        </p:nvSpPr>
        <p:spPr>
          <a:xfrm>
            <a:off x="11038267" y="6477000"/>
            <a:ext cx="10365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(</a:t>
            </a:r>
            <a:r>
              <a:rPr lang="en-US" sz="1200" dirty="0" err="1">
                <a:solidFill>
                  <a:schemeClr val="bg1">
                    <a:lumMod val="65000"/>
                    <a:lumOff val="35000"/>
                  </a:schemeClr>
                </a:solidFill>
              </a:rPr>
              <a:t>Vizgen</a:t>
            </a:r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 2021)</a:t>
            </a:r>
          </a:p>
        </p:txBody>
      </p:sp>
    </p:spTree>
    <p:extLst>
      <p:ext uri="{BB962C8B-B14F-4D97-AF65-F5344CB8AC3E}">
        <p14:creationId xmlns:p14="http://schemas.microsoft.com/office/powerpoint/2010/main" val="2439428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5DDED6-C2A2-134A-B1D8-6A54593E06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7310" y="381000"/>
            <a:ext cx="6916420" cy="6096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E383DCF-17E0-0443-A6A0-8FA92D2E6F50}"/>
              </a:ext>
            </a:extLst>
          </p:cNvPr>
          <p:cNvSpPr txBox="1"/>
          <p:nvPr/>
        </p:nvSpPr>
        <p:spPr>
          <a:xfrm>
            <a:off x="11038267" y="6477000"/>
            <a:ext cx="10365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(</a:t>
            </a:r>
            <a:r>
              <a:rPr lang="en-US" sz="1200" dirty="0" err="1">
                <a:solidFill>
                  <a:schemeClr val="bg1">
                    <a:lumMod val="65000"/>
                    <a:lumOff val="35000"/>
                  </a:schemeClr>
                </a:solidFill>
              </a:rPr>
              <a:t>Vizgen</a:t>
            </a:r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 2021)</a:t>
            </a:r>
          </a:p>
        </p:txBody>
      </p:sp>
    </p:spTree>
    <p:extLst>
      <p:ext uri="{BB962C8B-B14F-4D97-AF65-F5344CB8AC3E}">
        <p14:creationId xmlns:p14="http://schemas.microsoft.com/office/powerpoint/2010/main" val="642789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C180BC9-4584-6D4F-9015-69CCDE9357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7310" y="381000"/>
            <a:ext cx="6916420" cy="6096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4A5D5B9-B67A-604C-8E18-E3D7FB7BF176}"/>
              </a:ext>
            </a:extLst>
          </p:cNvPr>
          <p:cNvSpPr txBox="1"/>
          <p:nvPr/>
        </p:nvSpPr>
        <p:spPr>
          <a:xfrm>
            <a:off x="11038267" y="6477000"/>
            <a:ext cx="10365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(</a:t>
            </a:r>
            <a:r>
              <a:rPr lang="en-US" sz="1200" dirty="0" err="1">
                <a:solidFill>
                  <a:schemeClr val="bg1">
                    <a:lumMod val="65000"/>
                    <a:lumOff val="35000"/>
                  </a:schemeClr>
                </a:solidFill>
              </a:rPr>
              <a:t>Vizgen</a:t>
            </a:r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 2021)</a:t>
            </a:r>
          </a:p>
        </p:txBody>
      </p:sp>
    </p:spTree>
    <p:extLst>
      <p:ext uri="{BB962C8B-B14F-4D97-AF65-F5344CB8AC3E}">
        <p14:creationId xmlns:p14="http://schemas.microsoft.com/office/powerpoint/2010/main" val="3462527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8BD12545-1482-5A4E-A038-211884B5E1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7470" y="381000"/>
            <a:ext cx="6916420" cy="6096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0D6F5FC-2D67-514C-B563-F308BC80B3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5576" y="381000"/>
            <a:ext cx="691642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0100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B45799B-4590-DC4D-A478-A7AC4FE2A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Limitation: cells are fixed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2CB5A6E-087C-EA43-BC0E-3A01943536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Expression measurements represent static snapshots in time</a:t>
            </a:r>
          </a:p>
        </p:txBody>
      </p:sp>
    </p:spTree>
    <p:extLst>
      <p:ext uri="{BB962C8B-B14F-4D97-AF65-F5344CB8AC3E}">
        <p14:creationId xmlns:p14="http://schemas.microsoft.com/office/powerpoint/2010/main" val="24219300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TAP of eight of my friends jumping off a rock : itookapicture">
            <a:extLst>
              <a:ext uri="{FF2B5EF4-FFF2-40B4-BE49-F238E27FC236}">
                <a16:creationId xmlns:a16="http://schemas.microsoft.com/office/drawing/2014/main" id="{5212DB12-828F-274E-B12A-97EBABF92A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flipH="1">
            <a:off x="0" y="0"/>
            <a:ext cx="444031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ITAP of eight of my friends jumping off a rock : itookapicture">
            <a:extLst>
              <a:ext uri="{FF2B5EF4-FFF2-40B4-BE49-F238E27FC236}">
                <a16:creationId xmlns:a16="http://schemas.microsoft.com/office/drawing/2014/main" id="{17B0E979-497B-9C45-B1DA-970AAA09BB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882534" y="1014753"/>
            <a:ext cx="758283" cy="903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ITAP of eight of my friends jumping off a rock : itookapicture">
            <a:extLst>
              <a:ext uri="{FF2B5EF4-FFF2-40B4-BE49-F238E27FC236}">
                <a16:creationId xmlns:a16="http://schemas.microsoft.com/office/drawing/2014/main" id="{BA98A3C5-941B-974F-B233-C54FEEF4AE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1696572" y="970143"/>
            <a:ext cx="758283" cy="903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ITAP of eight of my friends jumping off a rock : itookapicture">
            <a:extLst>
              <a:ext uri="{FF2B5EF4-FFF2-40B4-BE49-F238E27FC236}">
                <a16:creationId xmlns:a16="http://schemas.microsoft.com/office/drawing/2014/main" id="{BA6AC81C-01D7-F24E-977B-2A085071E8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2350779" y="1222904"/>
            <a:ext cx="758283" cy="903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ITAP of eight of my friends jumping off a rock : itookapicture">
            <a:extLst>
              <a:ext uri="{FF2B5EF4-FFF2-40B4-BE49-F238E27FC236}">
                <a16:creationId xmlns:a16="http://schemas.microsoft.com/office/drawing/2014/main" id="{21699914-EFBA-CB4F-9D6C-E611043FA9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2648415" y="1960742"/>
            <a:ext cx="758283" cy="903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 descr="ITAP of eight of my friends jumping off a rock : itookapicture">
            <a:extLst>
              <a:ext uri="{FF2B5EF4-FFF2-40B4-BE49-F238E27FC236}">
                <a16:creationId xmlns:a16="http://schemas.microsoft.com/office/drawing/2014/main" id="{7EEE1BB1-9D4D-C14A-B52B-EAC3E973E3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3005254" y="2687429"/>
            <a:ext cx="758283" cy="903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 descr="ITAP of eight of my friends jumping off a rock : itookapicture">
            <a:extLst>
              <a:ext uri="{FF2B5EF4-FFF2-40B4-BE49-F238E27FC236}">
                <a16:creationId xmlns:a16="http://schemas.microsoft.com/office/drawing/2014/main" id="{C80B9841-9541-874C-94D4-2EC3E63098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3174927" y="3666876"/>
            <a:ext cx="758283" cy="903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 descr="ITAP of eight of my friends jumping off a rock : itookapicture">
            <a:extLst>
              <a:ext uri="{FF2B5EF4-FFF2-40B4-BE49-F238E27FC236}">
                <a16:creationId xmlns:a16="http://schemas.microsoft.com/office/drawing/2014/main" id="{9482A0C3-FC77-B340-B1B6-B73805437A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3221663" y="4603578"/>
            <a:ext cx="758283" cy="903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22355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TAP of eight of my friends jumping off a rock : itookapicture">
            <a:extLst>
              <a:ext uri="{FF2B5EF4-FFF2-40B4-BE49-F238E27FC236}">
                <a16:creationId xmlns:a16="http://schemas.microsoft.com/office/drawing/2014/main" id="{5212DB12-828F-274E-B12A-97EBABF92A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flipH="1">
            <a:off x="0" y="0"/>
            <a:ext cx="444031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ITAP of eight of my friends jumping off a rock : itookapicture">
            <a:extLst>
              <a:ext uri="{FF2B5EF4-FFF2-40B4-BE49-F238E27FC236}">
                <a16:creationId xmlns:a16="http://schemas.microsoft.com/office/drawing/2014/main" id="{739121E7-8B8C-FD45-8D57-06BF920E8C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5008486" y="1817641"/>
            <a:ext cx="758283" cy="903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ITAP of eight of my friends jumping off a rock : itookapicture">
            <a:extLst>
              <a:ext uri="{FF2B5EF4-FFF2-40B4-BE49-F238E27FC236}">
                <a16:creationId xmlns:a16="http://schemas.microsoft.com/office/drawing/2014/main" id="{22AFC362-27F2-2D4C-8888-2F4E23581C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6043420" y="1817641"/>
            <a:ext cx="758283" cy="903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ITAP of eight of my friends jumping off a rock : itookapicture">
            <a:extLst>
              <a:ext uri="{FF2B5EF4-FFF2-40B4-BE49-F238E27FC236}">
                <a16:creationId xmlns:a16="http://schemas.microsoft.com/office/drawing/2014/main" id="{7F4C0FC8-AD64-3844-8993-EDE978E745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6993404" y="1813920"/>
            <a:ext cx="758283" cy="903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ITAP of eight of my friends jumping off a rock : itookapicture">
            <a:extLst>
              <a:ext uri="{FF2B5EF4-FFF2-40B4-BE49-F238E27FC236}">
                <a16:creationId xmlns:a16="http://schemas.microsoft.com/office/drawing/2014/main" id="{0E992AA1-63EB-BA41-9897-0945511F19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7943388" y="1813920"/>
            <a:ext cx="758283" cy="903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ITAP of eight of my friends jumping off a rock : itookapicture">
            <a:extLst>
              <a:ext uri="{FF2B5EF4-FFF2-40B4-BE49-F238E27FC236}">
                <a16:creationId xmlns:a16="http://schemas.microsoft.com/office/drawing/2014/main" id="{82A78781-9B50-1347-ACF8-7A8A1AEA03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8893372" y="1813920"/>
            <a:ext cx="758283" cy="903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ITAP of eight of my friends jumping off a rock : itookapicture">
            <a:extLst>
              <a:ext uri="{FF2B5EF4-FFF2-40B4-BE49-F238E27FC236}">
                <a16:creationId xmlns:a16="http://schemas.microsoft.com/office/drawing/2014/main" id="{E0A2806D-1877-674D-9C38-29144F59A1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9843356" y="1851091"/>
            <a:ext cx="758283" cy="903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ITAP of eight of my friends jumping off a rock : itookapicture">
            <a:extLst>
              <a:ext uri="{FF2B5EF4-FFF2-40B4-BE49-F238E27FC236}">
                <a16:creationId xmlns:a16="http://schemas.microsoft.com/office/drawing/2014/main" id="{3F1817BF-5709-0C44-B2C2-D866B194F9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10793340" y="1851090"/>
            <a:ext cx="758283" cy="903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298B10C-C0B2-4C42-9DE0-A008B5E5356C}"/>
              </a:ext>
            </a:extLst>
          </p:cNvPr>
          <p:cNvSpPr txBox="1"/>
          <p:nvPr/>
        </p:nvSpPr>
        <p:spPr>
          <a:xfrm>
            <a:off x="7032528" y="2832410"/>
            <a:ext cx="25800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pseudotemporal</a:t>
            </a:r>
            <a:r>
              <a:rPr lang="en-US" dirty="0"/>
              <a:t> ordering</a:t>
            </a:r>
          </a:p>
        </p:txBody>
      </p:sp>
    </p:spTree>
    <p:extLst>
      <p:ext uri="{BB962C8B-B14F-4D97-AF65-F5344CB8AC3E}">
        <p14:creationId xmlns:p14="http://schemas.microsoft.com/office/powerpoint/2010/main" val="26662366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TAP of eight of my friends jumping off a rock : itookapicture">
            <a:extLst>
              <a:ext uri="{FF2B5EF4-FFF2-40B4-BE49-F238E27FC236}">
                <a16:creationId xmlns:a16="http://schemas.microsoft.com/office/drawing/2014/main" id="{5212DB12-828F-274E-B12A-97EBABF92A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flipH="1">
            <a:off x="0" y="0"/>
            <a:ext cx="444031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ITAP of eight of my friends jumping off a rock : itookapicture">
            <a:extLst>
              <a:ext uri="{FF2B5EF4-FFF2-40B4-BE49-F238E27FC236}">
                <a16:creationId xmlns:a16="http://schemas.microsoft.com/office/drawing/2014/main" id="{739121E7-8B8C-FD45-8D57-06BF920E8C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5008486" y="1817641"/>
            <a:ext cx="758283" cy="903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ITAP of eight of my friends jumping off a rock : itookapicture">
            <a:extLst>
              <a:ext uri="{FF2B5EF4-FFF2-40B4-BE49-F238E27FC236}">
                <a16:creationId xmlns:a16="http://schemas.microsoft.com/office/drawing/2014/main" id="{22AFC362-27F2-2D4C-8888-2F4E23581C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6043420" y="1817641"/>
            <a:ext cx="758283" cy="903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ITAP of eight of my friends jumping off a rock : itookapicture">
            <a:extLst>
              <a:ext uri="{FF2B5EF4-FFF2-40B4-BE49-F238E27FC236}">
                <a16:creationId xmlns:a16="http://schemas.microsoft.com/office/drawing/2014/main" id="{7F4C0FC8-AD64-3844-8993-EDE978E745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6993404" y="1813920"/>
            <a:ext cx="758283" cy="903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ITAP of eight of my friends jumping off a rock : itookapicture">
            <a:extLst>
              <a:ext uri="{FF2B5EF4-FFF2-40B4-BE49-F238E27FC236}">
                <a16:creationId xmlns:a16="http://schemas.microsoft.com/office/drawing/2014/main" id="{0E992AA1-63EB-BA41-9897-0945511F19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7943388" y="1813920"/>
            <a:ext cx="758283" cy="903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ITAP of eight of my friends jumping off a rock : itookapicture">
            <a:extLst>
              <a:ext uri="{FF2B5EF4-FFF2-40B4-BE49-F238E27FC236}">
                <a16:creationId xmlns:a16="http://schemas.microsoft.com/office/drawing/2014/main" id="{82A78781-9B50-1347-ACF8-7A8A1AEA03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8893372" y="1813920"/>
            <a:ext cx="758283" cy="903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ITAP of eight of my friends jumping off a rock : itookapicture">
            <a:extLst>
              <a:ext uri="{FF2B5EF4-FFF2-40B4-BE49-F238E27FC236}">
                <a16:creationId xmlns:a16="http://schemas.microsoft.com/office/drawing/2014/main" id="{E0A2806D-1877-674D-9C38-29144F59A1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9843356" y="1851091"/>
            <a:ext cx="758283" cy="903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ITAP of eight of my friends jumping off a rock : itookapicture">
            <a:extLst>
              <a:ext uri="{FF2B5EF4-FFF2-40B4-BE49-F238E27FC236}">
                <a16:creationId xmlns:a16="http://schemas.microsoft.com/office/drawing/2014/main" id="{3F1817BF-5709-0C44-B2C2-D866B194F9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10793340" y="1851090"/>
            <a:ext cx="758283" cy="903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EFCC320-7CB3-2B4B-AB98-1D8AA41A7F2D}"/>
              </a:ext>
            </a:extLst>
          </p:cNvPr>
          <p:cNvCxnSpPr/>
          <p:nvPr/>
        </p:nvCxnSpPr>
        <p:spPr>
          <a:xfrm>
            <a:off x="5553307" y="3166946"/>
            <a:ext cx="54194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55211F5-953F-CE43-9BD2-C0125126C8EC}"/>
              </a:ext>
            </a:extLst>
          </p:cNvPr>
          <p:cNvSpPr txBox="1"/>
          <p:nvPr/>
        </p:nvSpPr>
        <p:spPr>
          <a:xfrm>
            <a:off x="6614882" y="3244334"/>
            <a:ext cx="34152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directed </a:t>
            </a:r>
            <a:r>
              <a:rPr lang="en-US" dirty="0" err="1"/>
              <a:t>pseudotemporal</a:t>
            </a:r>
            <a:r>
              <a:rPr lang="en-US" dirty="0"/>
              <a:t> ordering</a:t>
            </a:r>
          </a:p>
        </p:txBody>
      </p:sp>
    </p:spTree>
    <p:extLst>
      <p:ext uri="{BB962C8B-B14F-4D97-AF65-F5344CB8AC3E}">
        <p14:creationId xmlns:p14="http://schemas.microsoft.com/office/powerpoint/2010/main" val="13457627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ITAP of eight of my friends jumping off a rock : itookapicture">
            <a:extLst>
              <a:ext uri="{FF2B5EF4-FFF2-40B4-BE49-F238E27FC236}">
                <a16:creationId xmlns:a16="http://schemas.microsoft.com/office/drawing/2014/main" id="{684D56BD-147E-3F40-9A00-22C9381E90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412255" y="320542"/>
            <a:ext cx="605038" cy="72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ITAP of eight of my friends jumping off a rock : itookapicture">
            <a:extLst>
              <a:ext uri="{FF2B5EF4-FFF2-40B4-BE49-F238E27FC236}">
                <a16:creationId xmlns:a16="http://schemas.microsoft.com/office/drawing/2014/main" id="{2D44D7F1-39BF-0A49-A60D-57C0CBE697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412255" y="1286774"/>
            <a:ext cx="605038" cy="72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ITAP of eight of my friends jumping off a rock : itookapicture">
            <a:extLst>
              <a:ext uri="{FF2B5EF4-FFF2-40B4-BE49-F238E27FC236}">
                <a16:creationId xmlns:a16="http://schemas.microsoft.com/office/drawing/2014/main" id="{4676FB14-C6D0-3948-B6DB-3FB653BC47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412255" y="2187467"/>
            <a:ext cx="605038" cy="72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ITAP of eight of my friends jumping off a rock : itookapicture">
            <a:extLst>
              <a:ext uri="{FF2B5EF4-FFF2-40B4-BE49-F238E27FC236}">
                <a16:creationId xmlns:a16="http://schemas.microsoft.com/office/drawing/2014/main" id="{21554AFD-88AF-374A-95B8-EE90ACA011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412255" y="3101417"/>
            <a:ext cx="605038" cy="72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ITAP of eight of my friends jumping off a rock : itookapicture">
            <a:extLst>
              <a:ext uri="{FF2B5EF4-FFF2-40B4-BE49-F238E27FC236}">
                <a16:creationId xmlns:a16="http://schemas.microsoft.com/office/drawing/2014/main" id="{9B702151-9E99-AC43-8BED-E0CB29AD37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412255" y="4015366"/>
            <a:ext cx="605038" cy="72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 descr="ITAP of eight of my friends jumping off a rock : itookapicture">
            <a:extLst>
              <a:ext uri="{FF2B5EF4-FFF2-40B4-BE49-F238E27FC236}">
                <a16:creationId xmlns:a16="http://schemas.microsoft.com/office/drawing/2014/main" id="{9F780DBD-4A39-D840-AFD4-2D42471806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412254" y="4916059"/>
            <a:ext cx="605038" cy="72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 descr="ITAP of eight of my friends jumping off a rock : itookapicture">
            <a:extLst>
              <a:ext uri="{FF2B5EF4-FFF2-40B4-BE49-F238E27FC236}">
                <a16:creationId xmlns:a16="http://schemas.microsoft.com/office/drawing/2014/main" id="{69F4C375-9148-084E-984A-BF02EB965C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412253" y="5816751"/>
            <a:ext cx="605038" cy="72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2E9BA40-AD06-364C-A0AA-D966C943ACC5}"/>
              </a:ext>
            </a:extLst>
          </p:cNvPr>
          <p:cNvCxnSpPr>
            <a:cxnSpLocks/>
          </p:cNvCxnSpPr>
          <p:nvPr/>
        </p:nvCxnSpPr>
        <p:spPr>
          <a:xfrm flipV="1">
            <a:off x="1973515" y="320542"/>
            <a:ext cx="0" cy="7207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D695A4A-E250-ED40-B3D4-9BE31A0D4980}"/>
              </a:ext>
            </a:extLst>
          </p:cNvPr>
          <p:cNvCxnSpPr>
            <a:cxnSpLocks/>
          </p:cNvCxnSpPr>
          <p:nvPr/>
        </p:nvCxnSpPr>
        <p:spPr>
          <a:xfrm flipV="1">
            <a:off x="1980788" y="1274475"/>
            <a:ext cx="0" cy="7207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5862471-D27D-3E42-BB55-5C06D8BBFF24}"/>
              </a:ext>
            </a:extLst>
          </p:cNvPr>
          <p:cNvCxnSpPr>
            <a:cxnSpLocks/>
          </p:cNvCxnSpPr>
          <p:nvPr/>
        </p:nvCxnSpPr>
        <p:spPr>
          <a:xfrm flipV="1">
            <a:off x="1973515" y="2175168"/>
            <a:ext cx="0" cy="7207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C750892-9416-D04F-93EC-AB505E619F0C}"/>
              </a:ext>
            </a:extLst>
          </p:cNvPr>
          <p:cNvCxnSpPr>
            <a:cxnSpLocks/>
          </p:cNvCxnSpPr>
          <p:nvPr/>
        </p:nvCxnSpPr>
        <p:spPr>
          <a:xfrm flipV="1">
            <a:off x="1988061" y="3101417"/>
            <a:ext cx="0" cy="7207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432DEB4-4CF0-C340-BC16-0FC00A8E1BA8}"/>
              </a:ext>
            </a:extLst>
          </p:cNvPr>
          <p:cNvCxnSpPr>
            <a:cxnSpLocks/>
          </p:cNvCxnSpPr>
          <p:nvPr/>
        </p:nvCxnSpPr>
        <p:spPr>
          <a:xfrm flipV="1">
            <a:off x="1995334" y="3989815"/>
            <a:ext cx="0" cy="7207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6BA85115-EBDB-9E45-A5BE-F740121942E0}"/>
              </a:ext>
            </a:extLst>
          </p:cNvPr>
          <p:cNvCxnSpPr>
            <a:cxnSpLocks/>
          </p:cNvCxnSpPr>
          <p:nvPr/>
        </p:nvCxnSpPr>
        <p:spPr>
          <a:xfrm flipV="1">
            <a:off x="1980788" y="4916059"/>
            <a:ext cx="0" cy="7207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pSp>
        <p:nvGrpSpPr>
          <p:cNvPr id="48" name="Group 47">
            <a:extLst>
              <a:ext uri="{FF2B5EF4-FFF2-40B4-BE49-F238E27FC236}">
                <a16:creationId xmlns:a16="http://schemas.microsoft.com/office/drawing/2014/main" id="{C455CFE5-ACD0-EE4F-9CA3-922CB41F31F6}"/>
              </a:ext>
            </a:extLst>
          </p:cNvPr>
          <p:cNvGrpSpPr/>
          <p:nvPr/>
        </p:nvGrpSpPr>
        <p:grpSpPr>
          <a:xfrm>
            <a:off x="1966243" y="1041249"/>
            <a:ext cx="9217154" cy="5496209"/>
            <a:chOff x="1325864" y="1041249"/>
            <a:chExt cx="10365141" cy="5496209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111F4E35-FCDA-E14E-8C76-CB699EA2FF82}"/>
                </a:ext>
              </a:extLst>
            </p:cNvPr>
            <p:cNvCxnSpPr>
              <a:cxnSpLocks/>
            </p:cNvCxnSpPr>
            <p:nvPr/>
          </p:nvCxnSpPr>
          <p:spPr>
            <a:xfrm>
              <a:off x="1325864" y="1041249"/>
              <a:ext cx="1033604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7FD9BA8F-FD27-234B-8191-7E62C9EE3A64}"/>
                </a:ext>
              </a:extLst>
            </p:cNvPr>
            <p:cNvCxnSpPr>
              <a:cxnSpLocks/>
            </p:cNvCxnSpPr>
            <p:nvPr/>
          </p:nvCxnSpPr>
          <p:spPr>
            <a:xfrm>
              <a:off x="1333137" y="1995182"/>
              <a:ext cx="1033604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DC2C76F4-B58C-B44F-A480-6E7F6B9FF764}"/>
                </a:ext>
              </a:extLst>
            </p:cNvPr>
            <p:cNvCxnSpPr>
              <a:cxnSpLocks/>
            </p:cNvCxnSpPr>
            <p:nvPr/>
          </p:nvCxnSpPr>
          <p:spPr>
            <a:xfrm>
              <a:off x="1325864" y="2895875"/>
              <a:ext cx="1033604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1951D739-A067-244E-9E9D-880DAF904FFF}"/>
                </a:ext>
              </a:extLst>
            </p:cNvPr>
            <p:cNvCxnSpPr>
              <a:cxnSpLocks/>
            </p:cNvCxnSpPr>
            <p:nvPr/>
          </p:nvCxnSpPr>
          <p:spPr>
            <a:xfrm>
              <a:off x="1340410" y="3822124"/>
              <a:ext cx="1033604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AD4BC829-8D5B-F340-B084-26DE781C1FE6}"/>
                </a:ext>
              </a:extLst>
            </p:cNvPr>
            <p:cNvCxnSpPr>
              <a:cxnSpLocks/>
            </p:cNvCxnSpPr>
            <p:nvPr/>
          </p:nvCxnSpPr>
          <p:spPr>
            <a:xfrm>
              <a:off x="1347683" y="4710522"/>
              <a:ext cx="1033604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31A73BA9-1B2C-6A46-B5DE-7CC442A719C5}"/>
                </a:ext>
              </a:extLst>
            </p:cNvPr>
            <p:cNvCxnSpPr>
              <a:cxnSpLocks/>
            </p:cNvCxnSpPr>
            <p:nvPr/>
          </p:nvCxnSpPr>
          <p:spPr>
            <a:xfrm>
              <a:off x="1333137" y="5636766"/>
              <a:ext cx="1033604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9A8702B3-72C5-BB48-9E6E-BF0A0F5AADB2}"/>
                </a:ext>
              </a:extLst>
            </p:cNvPr>
            <p:cNvCxnSpPr>
              <a:cxnSpLocks/>
            </p:cNvCxnSpPr>
            <p:nvPr/>
          </p:nvCxnSpPr>
          <p:spPr>
            <a:xfrm>
              <a:off x="1354956" y="6537458"/>
              <a:ext cx="1033604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5004651-4F17-B042-9A54-811263519856}"/>
              </a:ext>
            </a:extLst>
          </p:cNvPr>
          <p:cNvCxnSpPr>
            <a:cxnSpLocks/>
          </p:cNvCxnSpPr>
          <p:nvPr/>
        </p:nvCxnSpPr>
        <p:spPr>
          <a:xfrm flipV="1">
            <a:off x="2002607" y="5816751"/>
            <a:ext cx="0" cy="7207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50F9C4A8-5FFD-264E-854B-47C7E64969E1}"/>
              </a:ext>
            </a:extLst>
          </p:cNvPr>
          <p:cNvSpPr/>
          <p:nvPr/>
        </p:nvSpPr>
        <p:spPr>
          <a:xfrm>
            <a:off x="9400065" y="6501422"/>
            <a:ext cx="556592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784224C-6097-DF4B-AC0D-58959BA02F86}"/>
              </a:ext>
            </a:extLst>
          </p:cNvPr>
          <p:cNvSpPr/>
          <p:nvPr/>
        </p:nvSpPr>
        <p:spPr>
          <a:xfrm>
            <a:off x="8147734" y="5389247"/>
            <a:ext cx="556592" cy="2219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09033A0-95BB-0A40-A013-CF6F2043518A}"/>
              </a:ext>
            </a:extLst>
          </p:cNvPr>
          <p:cNvSpPr/>
          <p:nvPr/>
        </p:nvSpPr>
        <p:spPr>
          <a:xfrm>
            <a:off x="6885062" y="4306959"/>
            <a:ext cx="556592" cy="4414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AAC4035-F97C-1B43-9542-B0B83A4DA2F4}"/>
              </a:ext>
            </a:extLst>
          </p:cNvPr>
          <p:cNvSpPr/>
          <p:nvPr/>
        </p:nvSpPr>
        <p:spPr>
          <a:xfrm>
            <a:off x="5696082" y="3203807"/>
            <a:ext cx="556592" cy="644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3984DCA-6A44-584F-A843-FE4642FEF839}"/>
              </a:ext>
            </a:extLst>
          </p:cNvPr>
          <p:cNvSpPr/>
          <p:nvPr/>
        </p:nvSpPr>
        <p:spPr>
          <a:xfrm>
            <a:off x="4576597" y="2187467"/>
            <a:ext cx="556592" cy="6969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8A718A3-CD17-9D4D-9E9E-D0ECCB29088E}"/>
              </a:ext>
            </a:extLst>
          </p:cNvPr>
          <p:cNvSpPr/>
          <p:nvPr/>
        </p:nvSpPr>
        <p:spPr>
          <a:xfrm>
            <a:off x="2289360" y="450574"/>
            <a:ext cx="556592" cy="6150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632CA85-8A2B-CE44-9614-3E303D8DF92D}"/>
              </a:ext>
            </a:extLst>
          </p:cNvPr>
          <p:cNvSpPr/>
          <p:nvPr/>
        </p:nvSpPr>
        <p:spPr>
          <a:xfrm>
            <a:off x="3289899" y="1263034"/>
            <a:ext cx="556592" cy="7207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CD75C74-075D-7648-A710-886620011764}"/>
              </a:ext>
            </a:extLst>
          </p:cNvPr>
          <p:cNvSpPr txBox="1"/>
          <p:nvPr/>
        </p:nvSpPr>
        <p:spPr>
          <a:xfrm rot="16200000">
            <a:off x="71824" y="3317423"/>
            <a:ext cx="29892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Distance away from the water</a:t>
            </a:r>
          </a:p>
        </p:txBody>
      </p:sp>
    </p:spTree>
    <p:extLst>
      <p:ext uri="{BB962C8B-B14F-4D97-AF65-F5344CB8AC3E}">
        <p14:creationId xmlns:p14="http://schemas.microsoft.com/office/powerpoint/2010/main" val="2043424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ITAP of eight of my friends jumping off a rock : itookapicture">
            <a:extLst>
              <a:ext uri="{FF2B5EF4-FFF2-40B4-BE49-F238E27FC236}">
                <a16:creationId xmlns:a16="http://schemas.microsoft.com/office/drawing/2014/main" id="{684D56BD-147E-3F40-9A00-22C9381E90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412255" y="320542"/>
            <a:ext cx="605038" cy="72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ITAP of eight of my friends jumping off a rock : itookapicture">
            <a:extLst>
              <a:ext uri="{FF2B5EF4-FFF2-40B4-BE49-F238E27FC236}">
                <a16:creationId xmlns:a16="http://schemas.microsoft.com/office/drawing/2014/main" id="{2D44D7F1-39BF-0A49-A60D-57C0CBE697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412255" y="1286774"/>
            <a:ext cx="605038" cy="72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ITAP of eight of my friends jumping off a rock : itookapicture">
            <a:extLst>
              <a:ext uri="{FF2B5EF4-FFF2-40B4-BE49-F238E27FC236}">
                <a16:creationId xmlns:a16="http://schemas.microsoft.com/office/drawing/2014/main" id="{4676FB14-C6D0-3948-B6DB-3FB653BC47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412255" y="2187467"/>
            <a:ext cx="605038" cy="72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ITAP of eight of my friends jumping off a rock : itookapicture">
            <a:extLst>
              <a:ext uri="{FF2B5EF4-FFF2-40B4-BE49-F238E27FC236}">
                <a16:creationId xmlns:a16="http://schemas.microsoft.com/office/drawing/2014/main" id="{21554AFD-88AF-374A-95B8-EE90ACA011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412255" y="3101417"/>
            <a:ext cx="605038" cy="72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ITAP of eight of my friends jumping off a rock : itookapicture">
            <a:extLst>
              <a:ext uri="{FF2B5EF4-FFF2-40B4-BE49-F238E27FC236}">
                <a16:creationId xmlns:a16="http://schemas.microsoft.com/office/drawing/2014/main" id="{9B702151-9E99-AC43-8BED-E0CB29AD37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412255" y="4015366"/>
            <a:ext cx="605038" cy="72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 descr="ITAP of eight of my friends jumping off a rock : itookapicture">
            <a:extLst>
              <a:ext uri="{FF2B5EF4-FFF2-40B4-BE49-F238E27FC236}">
                <a16:creationId xmlns:a16="http://schemas.microsoft.com/office/drawing/2014/main" id="{9F780DBD-4A39-D840-AFD4-2D42471806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412254" y="4916059"/>
            <a:ext cx="605038" cy="72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 descr="ITAP of eight of my friends jumping off a rock : itookapicture">
            <a:extLst>
              <a:ext uri="{FF2B5EF4-FFF2-40B4-BE49-F238E27FC236}">
                <a16:creationId xmlns:a16="http://schemas.microsoft.com/office/drawing/2014/main" id="{69F4C375-9148-084E-984A-BF02EB965C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412253" y="5816751"/>
            <a:ext cx="605038" cy="72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2E9BA40-AD06-364C-A0AA-D966C943ACC5}"/>
              </a:ext>
            </a:extLst>
          </p:cNvPr>
          <p:cNvCxnSpPr>
            <a:cxnSpLocks/>
          </p:cNvCxnSpPr>
          <p:nvPr/>
        </p:nvCxnSpPr>
        <p:spPr>
          <a:xfrm flipV="1">
            <a:off x="1973515" y="320542"/>
            <a:ext cx="0" cy="7207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D695A4A-E250-ED40-B3D4-9BE31A0D4980}"/>
              </a:ext>
            </a:extLst>
          </p:cNvPr>
          <p:cNvCxnSpPr>
            <a:cxnSpLocks/>
          </p:cNvCxnSpPr>
          <p:nvPr/>
        </p:nvCxnSpPr>
        <p:spPr>
          <a:xfrm flipV="1">
            <a:off x="1980788" y="1274475"/>
            <a:ext cx="0" cy="7207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5862471-D27D-3E42-BB55-5C06D8BBFF24}"/>
              </a:ext>
            </a:extLst>
          </p:cNvPr>
          <p:cNvCxnSpPr>
            <a:cxnSpLocks/>
          </p:cNvCxnSpPr>
          <p:nvPr/>
        </p:nvCxnSpPr>
        <p:spPr>
          <a:xfrm flipV="1">
            <a:off x="1973515" y="2175168"/>
            <a:ext cx="0" cy="7207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C750892-9416-D04F-93EC-AB505E619F0C}"/>
              </a:ext>
            </a:extLst>
          </p:cNvPr>
          <p:cNvCxnSpPr>
            <a:cxnSpLocks/>
          </p:cNvCxnSpPr>
          <p:nvPr/>
        </p:nvCxnSpPr>
        <p:spPr>
          <a:xfrm flipV="1">
            <a:off x="1988061" y="3101417"/>
            <a:ext cx="0" cy="7207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432DEB4-4CF0-C340-BC16-0FC00A8E1BA8}"/>
              </a:ext>
            </a:extLst>
          </p:cNvPr>
          <p:cNvCxnSpPr>
            <a:cxnSpLocks/>
          </p:cNvCxnSpPr>
          <p:nvPr/>
        </p:nvCxnSpPr>
        <p:spPr>
          <a:xfrm flipV="1">
            <a:off x="1995334" y="3989815"/>
            <a:ext cx="0" cy="7207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6BA85115-EBDB-9E45-A5BE-F740121942E0}"/>
              </a:ext>
            </a:extLst>
          </p:cNvPr>
          <p:cNvCxnSpPr>
            <a:cxnSpLocks/>
          </p:cNvCxnSpPr>
          <p:nvPr/>
        </p:nvCxnSpPr>
        <p:spPr>
          <a:xfrm flipV="1">
            <a:off x="1980788" y="4916059"/>
            <a:ext cx="0" cy="7207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pSp>
        <p:nvGrpSpPr>
          <p:cNvPr id="48" name="Group 47">
            <a:extLst>
              <a:ext uri="{FF2B5EF4-FFF2-40B4-BE49-F238E27FC236}">
                <a16:creationId xmlns:a16="http://schemas.microsoft.com/office/drawing/2014/main" id="{C455CFE5-ACD0-EE4F-9CA3-922CB41F31F6}"/>
              </a:ext>
            </a:extLst>
          </p:cNvPr>
          <p:cNvGrpSpPr/>
          <p:nvPr/>
        </p:nvGrpSpPr>
        <p:grpSpPr>
          <a:xfrm>
            <a:off x="1966243" y="1041249"/>
            <a:ext cx="9217154" cy="5496209"/>
            <a:chOff x="1325864" y="1041249"/>
            <a:chExt cx="10365141" cy="5496209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111F4E35-FCDA-E14E-8C76-CB699EA2FF82}"/>
                </a:ext>
              </a:extLst>
            </p:cNvPr>
            <p:cNvCxnSpPr>
              <a:cxnSpLocks/>
            </p:cNvCxnSpPr>
            <p:nvPr/>
          </p:nvCxnSpPr>
          <p:spPr>
            <a:xfrm>
              <a:off x="1325864" y="1041249"/>
              <a:ext cx="1033604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7FD9BA8F-FD27-234B-8191-7E62C9EE3A64}"/>
                </a:ext>
              </a:extLst>
            </p:cNvPr>
            <p:cNvCxnSpPr>
              <a:cxnSpLocks/>
            </p:cNvCxnSpPr>
            <p:nvPr/>
          </p:nvCxnSpPr>
          <p:spPr>
            <a:xfrm>
              <a:off x="1333137" y="1995182"/>
              <a:ext cx="1033604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DC2C76F4-B58C-B44F-A480-6E7F6B9FF764}"/>
                </a:ext>
              </a:extLst>
            </p:cNvPr>
            <p:cNvCxnSpPr>
              <a:cxnSpLocks/>
            </p:cNvCxnSpPr>
            <p:nvPr/>
          </p:nvCxnSpPr>
          <p:spPr>
            <a:xfrm>
              <a:off x="1325864" y="2895875"/>
              <a:ext cx="1033604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1951D739-A067-244E-9E9D-880DAF904FFF}"/>
                </a:ext>
              </a:extLst>
            </p:cNvPr>
            <p:cNvCxnSpPr>
              <a:cxnSpLocks/>
            </p:cNvCxnSpPr>
            <p:nvPr/>
          </p:nvCxnSpPr>
          <p:spPr>
            <a:xfrm>
              <a:off x="1340410" y="3822124"/>
              <a:ext cx="1033604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AD4BC829-8D5B-F340-B084-26DE781C1FE6}"/>
                </a:ext>
              </a:extLst>
            </p:cNvPr>
            <p:cNvCxnSpPr>
              <a:cxnSpLocks/>
            </p:cNvCxnSpPr>
            <p:nvPr/>
          </p:nvCxnSpPr>
          <p:spPr>
            <a:xfrm>
              <a:off x="1347683" y="4710522"/>
              <a:ext cx="1033604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31A73BA9-1B2C-6A46-B5DE-7CC442A719C5}"/>
                </a:ext>
              </a:extLst>
            </p:cNvPr>
            <p:cNvCxnSpPr>
              <a:cxnSpLocks/>
            </p:cNvCxnSpPr>
            <p:nvPr/>
          </p:nvCxnSpPr>
          <p:spPr>
            <a:xfrm>
              <a:off x="1333137" y="5636766"/>
              <a:ext cx="1033604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9A8702B3-72C5-BB48-9E6E-BF0A0F5AADB2}"/>
                </a:ext>
              </a:extLst>
            </p:cNvPr>
            <p:cNvCxnSpPr>
              <a:cxnSpLocks/>
            </p:cNvCxnSpPr>
            <p:nvPr/>
          </p:nvCxnSpPr>
          <p:spPr>
            <a:xfrm>
              <a:off x="1354956" y="6537458"/>
              <a:ext cx="1033604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5004651-4F17-B042-9A54-811263519856}"/>
              </a:ext>
            </a:extLst>
          </p:cNvPr>
          <p:cNvCxnSpPr>
            <a:cxnSpLocks/>
          </p:cNvCxnSpPr>
          <p:nvPr/>
        </p:nvCxnSpPr>
        <p:spPr>
          <a:xfrm flipV="1">
            <a:off x="2002607" y="5816751"/>
            <a:ext cx="0" cy="7207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50F9C4A8-5FFD-264E-854B-47C7E64969E1}"/>
              </a:ext>
            </a:extLst>
          </p:cNvPr>
          <p:cNvSpPr/>
          <p:nvPr/>
        </p:nvSpPr>
        <p:spPr>
          <a:xfrm>
            <a:off x="9400065" y="6149009"/>
            <a:ext cx="556592" cy="3981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784224C-6097-DF4B-AC0D-58959BA02F86}"/>
              </a:ext>
            </a:extLst>
          </p:cNvPr>
          <p:cNvSpPr/>
          <p:nvPr/>
        </p:nvSpPr>
        <p:spPr>
          <a:xfrm>
            <a:off x="8147734" y="5209063"/>
            <a:ext cx="556592" cy="4021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09033A0-95BB-0A40-A013-CF6F2043518A}"/>
              </a:ext>
            </a:extLst>
          </p:cNvPr>
          <p:cNvSpPr/>
          <p:nvPr/>
        </p:nvSpPr>
        <p:spPr>
          <a:xfrm>
            <a:off x="6885062" y="4320213"/>
            <a:ext cx="556592" cy="4281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AAC4035-F97C-1B43-9542-B0B83A4DA2F4}"/>
              </a:ext>
            </a:extLst>
          </p:cNvPr>
          <p:cNvSpPr/>
          <p:nvPr/>
        </p:nvSpPr>
        <p:spPr>
          <a:xfrm>
            <a:off x="5696082" y="3429000"/>
            <a:ext cx="556592" cy="4191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3984DCA-6A44-584F-A843-FE4642FEF839}"/>
              </a:ext>
            </a:extLst>
          </p:cNvPr>
          <p:cNvSpPr/>
          <p:nvPr/>
        </p:nvSpPr>
        <p:spPr>
          <a:xfrm>
            <a:off x="4576597" y="2690333"/>
            <a:ext cx="556592" cy="1940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8A718A3-CD17-9D4D-9E9E-D0ECCB29088E}"/>
              </a:ext>
            </a:extLst>
          </p:cNvPr>
          <p:cNvSpPr/>
          <p:nvPr/>
        </p:nvSpPr>
        <p:spPr>
          <a:xfrm>
            <a:off x="2289360" y="1019905"/>
            <a:ext cx="556592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632CA85-8A2B-CE44-9614-3E303D8DF92D}"/>
              </a:ext>
            </a:extLst>
          </p:cNvPr>
          <p:cNvSpPr/>
          <p:nvPr/>
        </p:nvSpPr>
        <p:spPr>
          <a:xfrm>
            <a:off x="3289899" y="1903634"/>
            <a:ext cx="556592" cy="801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CD75C74-075D-7648-A710-886620011764}"/>
              </a:ext>
            </a:extLst>
          </p:cNvPr>
          <p:cNvSpPr txBox="1"/>
          <p:nvPr/>
        </p:nvSpPr>
        <p:spPr>
          <a:xfrm rot="16200000">
            <a:off x="-140540" y="3317423"/>
            <a:ext cx="3413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Distance away from the rock ledge</a:t>
            </a:r>
          </a:p>
        </p:txBody>
      </p:sp>
    </p:spTree>
    <p:extLst>
      <p:ext uri="{BB962C8B-B14F-4D97-AF65-F5344CB8AC3E}">
        <p14:creationId xmlns:p14="http://schemas.microsoft.com/office/powerpoint/2010/main" val="2129609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08BE59-63E5-4709-67C7-6B7639008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Slight updates to course topics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1D4B7C9-43FF-C8F4-8D64-38CB9DD99F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17700"/>
            <a:ext cx="10526795" cy="378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176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E7195AEA-E3DD-A545-A0EA-676FFA008E2E}"/>
              </a:ext>
            </a:extLst>
          </p:cNvPr>
          <p:cNvCxnSpPr>
            <a:cxnSpLocks/>
          </p:cNvCxnSpPr>
          <p:nvPr/>
        </p:nvCxnSpPr>
        <p:spPr>
          <a:xfrm flipV="1">
            <a:off x="1973515" y="320542"/>
            <a:ext cx="0" cy="7207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7DB4F3D-2447-8B4A-BAFB-7DB2DBB32EEC}"/>
              </a:ext>
            </a:extLst>
          </p:cNvPr>
          <p:cNvCxnSpPr>
            <a:cxnSpLocks/>
          </p:cNvCxnSpPr>
          <p:nvPr/>
        </p:nvCxnSpPr>
        <p:spPr>
          <a:xfrm flipV="1">
            <a:off x="1980788" y="1274475"/>
            <a:ext cx="0" cy="7207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EF8F872-B1A4-624A-A57D-6DCF1E732FA3}"/>
              </a:ext>
            </a:extLst>
          </p:cNvPr>
          <p:cNvCxnSpPr>
            <a:cxnSpLocks/>
          </p:cNvCxnSpPr>
          <p:nvPr/>
        </p:nvCxnSpPr>
        <p:spPr>
          <a:xfrm flipV="1">
            <a:off x="1973515" y="2175168"/>
            <a:ext cx="0" cy="7207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5DFDFB1-B344-FB46-91B5-D301B83D6E4F}"/>
              </a:ext>
            </a:extLst>
          </p:cNvPr>
          <p:cNvCxnSpPr>
            <a:cxnSpLocks/>
          </p:cNvCxnSpPr>
          <p:nvPr/>
        </p:nvCxnSpPr>
        <p:spPr>
          <a:xfrm flipV="1">
            <a:off x="1988061" y="3101417"/>
            <a:ext cx="0" cy="7207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01B9162-350D-A44B-A790-64D70CCE739D}"/>
              </a:ext>
            </a:extLst>
          </p:cNvPr>
          <p:cNvCxnSpPr>
            <a:cxnSpLocks/>
          </p:cNvCxnSpPr>
          <p:nvPr/>
        </p:nvCxnSpPr>
        <p:spPr>
          <a:xfrm flipV="1">
            <a:off x="1995334" y="3989815"/>
            <a:ext cx="0" cy="7207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B078A20-C420-9546-BFC5-5843E97AA90A}"/>
              </a:ext>
            </a:extLst>
          </p:cNvPr>
          <p:cNvCxnSpPr>
            <a:cxnSpLocks/>
          </p:cNvCxnSpPr>
          <p:nvPr/>
        </p:nvCxnSpPr>
        <p:spPr>
          <a:xfrm flipV="1">
            <a:off x="1980788" y="4916059"/>
            <a:ext cx="0" cy="7207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661D91F5-113D-2449-95CD-0251D9BD1D3A}"/>
              </a:ext>
            </a:extLst>
          </p:cNvPr>
          <p:cNvGrpSpPr/>
          <p:nvPr/>
        </p:nvGrpSpPr>
        <p:grpSpPr>
          <a:xfrm>
            <a:off x="1966243" y="1041249"/>
            <a:ext cx="9217154" cy="5496209"/>
            <a:chOff x="1325864" y="1041249"/>
            <a:chExt cx="10365141" cy="5496209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7E3C1CE1-F001-664D-897C-12C3A24F47B3}"/>
                </a:ext>
              </a:extLst>
            </p:cNvPr>
            <p:cNvCxnSpPr>
              <a:cxnSpLocks/>
            </p:cNvCxnSpPr>
            <p:nvPr/>
          </p:nvCxnSpPr>
          <p:spPr>
            <a:xfrm>
              <a:off x="1325864" y="1041249"/>
              <a:ext cx="1033604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42418A7B-97B4-4442-8FDB-32F29BDCB550}"/>
                </a:ext>
              </a:extLst>
            </p:cNvPr>
            <p:cNvCxnSpPr>
              <a:cxnSpLocks/>
            </p:cNvCxnSpPr>
            <p:nvPr/>
          </p:nvCxnSpPr>
          <p:spPr>
            <a:xfrm>
              <a:off x="1333137" y="1995182"/>
              <a:ext cx="1033604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44C0F13B-C948-BF40-8F9B-737C42ACB5C2}"/>
                </a:ext>
              </a:extLst>
            </p:cNvPr>
            <p:cNvCxnSpPr>
              <a:cxnSpLocks/>
            </p:cNvCxnSpPr>
            <p:nvPr/>
          </p:nvCxnSpPr>
          <p:spPr>
            <a:xfrm>
              <a:off x="1325864" y="2895875"/>
              <a:ext cx="1033604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A165FCC9-9551-C140-B1FA-EA5C232CA613}"/>
                </a:ext>
              </a:extLst>
            </p:cNvPr>
            <p:cNvCxnSpPr>
              <a:cxnSpLocks/>
            </p:cNvCxnSpPr>
            <p:nvPr/>
          </p:nvCxnSpPr>
          <p:spPr>
            <a:xfrm>
              <a:off x="1340410" y="3822124"/>
              <a:ext cx="1033604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925C7357-D6D4-6F40-B14F-CEF4E9E1C6DC}"/>
                </a:ext>
              </a:extLst>
            </p:cNvPr>
            <p:cNvCxnSpPr>
              <a:cxnSpLocks/>
            </p:cNvCxnSpPr>
            <p:nvPr/>
          </p:nvCxnSpPr>
          <p:spPr>
            <a:xfrm>
              <a:off x="1347683" y="4710522"/>
              <a:ext cx="1033604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1B339D2C-CD13-4A4D-8AE1-B1C847FE4056}"/>
                </a:ext>
              </a:extLst>
            </p:cNvPr>
            <p:cNvCxnSpPr>
              <a:cxnSpLocks/>
            </p:cNvCxnSpPr>
            <p:nvPr/>
          </p:nvCxnSpPr>
          <p:spPr>
            <a:xfrm>
              <a:off x="1333137" y="5636766"/>
              <a:ext cx="1033604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03B9DF2E-EBBA-3943-A106-3F0424B1229E}"/>
                </a:ext>
              </a:extLst>
            </p:cNvPr>
            <p:cNvCxnSpPr>
              <a:cxnSpLocks/>
            </p:cNvCxnSpPr>
            <p:nvPr/>
          </p:nvCxnSpPr>
          <p:spPr>
            <a:xfrm>
              <a:off x="1354956" y="6537458"/>
              <a:ext cx="1033604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7A9F019-F08A-2E4B-9C44-D74CC203DA34}"/>
              </a:ext>
            </a:extLst>
          </p:cNvPr>
          <p:cNvCxnSpPr>
            <a:cxnSpLocks/>
          </p:cNvCxnSpPr>
          <p:nvPr/>
        </p:nvCxnSpPr>
        <p:spPr>
          <a:xfrm flipV="1">
            <a:off x="2002607" y="5816751"/>
            <a:ext cx="0" cy="7207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D7812E7F-03A7-2E47-9C8F-B74A28346C3B}"/>
              </a:ext>
            </a:extLst>
          </p:cNvPr>
          <p:cNvSpPr/>
          <p:nvPr/>
        </p:nvSpPr>
        <p:spPr>
          <a:xfrm>
            <a:off x="9400065" y="6501422"/>
            <a:ext cx="556592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2D12CD6-FE44-6545-B0A0-4339F873F850}"/>
              </a:ext>
            </a:extLst>
          </p:cNvPr>
          <p:cNvSpPr/>
          <p:nvPr/>
        </p:nvSpPr>
        <p:spPr>
          <a:xfrm>
            <a:off x="8147734" y="5389247"/>
            <a:ext cx="556592" cy="2219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58046C2-FCAA-6747-9149-353DBD832035}"/>
              </a:ext>
            </a:extLst>
          </p:cNvPr>
          <p:cNvSpPr/>
          <p:nvPr/>
        </p:nvSpPr>
        <p:spPr>
          <a:xfrm>
            <a:off x="6885062" y="4306959"/>
            <a:ext cx="556592" cy="4414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481CA43-2248-5646-B96B-B8BCC0D5B5C4}"/>
              </a:ext>
            </a:extLst>
          </p:cNvPr>
          <p:cNvSpPr/>
          <p:nvPr/>
        </p:nvSpPr>
        <p:spPr>
          <a:xfrm>
            <a:off x="5696082" y="3203807"/>
            <a:ext cx="556592" cy="644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A3E9312-38E2-CB48-8C64-D7DD78096017}"/>
              </a:ext>
            </a:extLst>
          </p:cNvPr>
          <p:cNvSpPr/>
          <p:nvPr/>
        </p:nvSpPr>
        <p:spPr>
          <a:xfrm>
            <a:off x="4576597" y="2187467"/>
            <a:ext cx="556592" cy="6969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59ACBD0-7D1F-DB45-97FC-EF1B8B3D2806}"/>
              </a:ext>
            </a:extLst>
          </p:cNvPr>
          <p:cNvSpPr/>
          <p:nvPr/>
        </p:nvSpPr>
        <p:spPr>
          <a:xfrm>
            <a:off x="2289360" y="450574"/>
            <a:ext cx="556592" cy="6150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042A5B2-6C02-FD4C-84FD-4E98E67367FC}"/>
              </a:ext>
            </a:extLst>
          </p:cNvPr>
          <p:cNvSpPr/>
          <p:nvPr/>
        </p:nvSpPr>
        <p:spPr>
          <a:xfrm>
            <a:off x="3289899" y="1263034"/>
            <a:ext cx="556592" cy="7207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F5CFA82-ECD6-F541-9467-9B4C6FB34B62}"/>
              </a:ext>
            </a:extLst>
          </p:cNvPr>
          <p:cNvSpPr txBox="1"/>
          <p:nvPr/>
        </p:nvSpPr>
        <p:spPr>
          <a:xfrm rot="16200000">
            <a:off x="-618405" y="3112012"/>
            <a:ext cx="4407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Genes to be downregulated as a cell matures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F4F5ED51-B53A-F14E-9DD1-5E2A4580007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1711" y="320542"/>
            <a:ext cx="1219200" cy="10160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23F7696-2B15-AE4C-B880-A787BD93308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0847" y="5656405"/>
            <a:ext cx="1384300" cy="104140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9BF187AF-D968-7B41-9ADC-DF00D2F85DF4}"/>
              </a:ext>
            </a:extLst>
          </p:cNvPr>
          <p:cNvSpPr txBox="1"/>
          <p:nvPr/>
        </p:nvSpPr>
        <p:spPr>
          <a:xfrm>
            <a:off x="200847" y="1308051"/>
            <a:ext cx="668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OPCs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87F8D9D-5CF9-B844-81CA-8480ED98738F}"/>
              </a:ext>
            </a:extLst>
          </p:cNvPr>
          <p:cNvSpPr txBox="1"/>
          <p:nvPr/>
        </p:nvSpPr>
        <p:spPr>
          <a:xfrm>
            <a:off x="167337" y="4814748"/>
            <a:ext cx="103105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Mature </a:t>
            </a:r>
          </a:p>
          <a:p>
            <a:r>
              <a:rPr lang="en-US" dirty="0" err="1"/>
              <a:t>Oligoden</a:t>
            </a:r>
            <a:endParaRPr lang="en-US" dirty="0"/>
          </a:p>
          <a:p>
            <a:r>
              <a:rPr lang="en-US" dirty="0" err="1"/>
              <a:t>drocytes</a:t>
            </a:r>
            <a:endParaRPr lang="en-US" dirty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80B325DA-6B5B-8A4E-8D07-97AA6F042DEF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70" y="2725365"/>
            <a:ext cx="1257300" cy="104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5010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2F5CFA82-ECD6-F541-9467-9B4C6FB34B62}"/>
              </a:ext>
            </a:extLst>
          </p:cNvPr>
          <p:cNvSpPr txBox="1"/>
          <p:nvPr/>
        </p:nvSpPr>
        <p:spPr>
          <a:xfrm rot="16200000">
            <a:off x="-536300" y="3112012"/>
            <a:ext cx="4242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Genes to be upregulated as a cell matures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F4F5ED51-B53A-F14E-9DD1-5E2A4580007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1711" y="320542"/>
            <a:ext cx="1219200" cy="10160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23F7696-2B15-AE4C-B880-A787BD93308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0847" y="5656405"/>
            <a:ext cx="1384300" cy="104140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9BF187AF-D968-7B41-9ADC-DF00D2F85DF4}"/>
              </a:ext>
            </a:extLst>
          </p:cNvPr>
          <p:cNvSpPr txBox="1"/>
          <p:nvPr/>
        </p:nvSpPr>
        <p:spPr>
          <a:xfrm>
            <a:off x="200847" y="1308051"/>
            <a:ext cx="668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OPCs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87F8D9D-5CF9-B844-81CA-8480ED98738F}"/>
              </a:ext>
            </a:extLst>
          </p:cNvPr>
          <p:cNvSpPr txBox="1"/>
          <p:nvPr/>
        </p:nvSpPr>
        <p:spPr>
          <a:xfrm>
            <a:off x="167337" y="4814748"/>
            <a:ext cx="103105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Mature </a:t>
            </a:r>
          </a:p>
          <a:p>
            <a:r>
              <a:rPr lang="en-US" dirty="0" err="1"/>
              <a:t>Oligoden</a:t>
            </a:r>
            <a:endParaRPr lang="en-US" dirty="0"/>
          </a:p>
          <a:p>
            <a:r>
              <a:rPr lang="en-US" dirty="0" err="1"/>
              <a:t>drocytes</a:t>
            </a:r>
            <a:endParaRPr lang="en-US" dirty="0"/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CB965351-0FB1-0B40-A6FA-48EBD0BC7BCF}"/>
              </a:ext>
            </a:extLst>
          </p:cNvPr>
          <p:cNvCxnSpPr>
            <a:cxnSpLocks/>
          </p:cNvCxnSpPr>
          <p:nvPr/>
        </p:nvCxnSpPr>
        <p:spPr>
          <a:xfrm flipV="1">
            <a:off x="1973515" y="320542"/>
            <a:ext cx="0" cy="7207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74503E3C-3A88-7245-ADD2-B9966B4B2190}"/>
              </a:ext>
            </a:extLst>
          </p:cNvPr>
          <p:cNvCxnSpPr>
            <a:cxnSpLocks/>
          </p:cNvCxnSpPr>
          <p:nvPr/>
        </p:nvCxnSpPr>
        <p:spPr>
          <a:xfrm flipV="1">
            <a:off x="1980788" y="1274475"/>
            <a:ext cx="0" cy="7207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491BA343-A65D-A440-882D-7907C9ACF6CE}"/>
              </a:ext>
            </a:extLst>
          </p:cNvPr>
          <p:cNvCxnSpPr>
            <a:cxnSpLocks/>
          </p:cNvCxnSpPr>
          <p:nvPr/>
        </p:nvCxnSpPr>
        <p:spPr>
          <a:xfrm flipV="1">
            <a:off x="1973515" y="2175168"/>
            <a:ext cx="0" cy="7207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5B7E7010-1D6E-DF43-A58A-6C82DF8D633E}"/>
              </a:ext>
            </a:extLst>
          </p:cNvPr>
          <p:cNvCxnSpPr>
            <a:cxnSpLocks/>
          </p:cNvCxnSpPr>
          <p:nvPr/>
        </p:nvCxnSpPr>
        <p:spPr>
          <a:xfrm flipV="1">
            <a:off x="1988061" y="3101417"/>
            <a:ext cx="0" cy="7207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52EAC87F-D1D6-4C49-A4EC-7B3429210CF9}"/>
              </a:ext>
            </a:extLst>
          </p:cNvPr>
          <p:cNvCxnSpPr>
            <a:cxnSpLocks/>
          </p:cNvCxnSpPr>
          <p:nvPr/>
        </p:nvCxnSpPr>
        <p:spPr>
          <a:xfrm flipV="1">
            <a:off x="1995334" y="3989815"/>
            <a:ext cx="0" cy="7207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EAF41A2C-576B-D448-853F-67A794C51CF1}"/>
              </a:ext>
            </a:extLst>
          </p:cNvPr>
          <p:cNvCxnSpPr>
            <a:cxnSpLocks/>
          </p:cNvCxnSpPr>
          <p:nvPr/>
        </p:nvCxnSpPr>
        <p:spPr>
          <a:xfrm flipV="1">
            <a:off x="1980788" y="4916059"/>
            <a:ext cx="0" cy="7207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pSp>
        <p:nvGrpSpPr>
          <p:cNvPr id="58" name="Group 57">
            <a:extLst>
              <a:ext uri="{FF2B5EF4-FFF2-40B4-BE49-F238E27FC236}">
                <a16:creationId xmlns:a16="http://schemas.microsoft.com/office/drawing/2014/main" id="{7C53BCA9-74B0-F94D-8A31-909FB634113B}"/>
              </a:ext>
            </a:extLst>
          </p:cNvPr>
          <p:cNvGrpSpPr/>
          <p:nvPr/>
        </p:nvGrpSpPr>
        <p:grpSpPr>
          <a:xfrm>
            <a:off x="1966243" y="1041249"/>
            <a:ext cx="9217154" cy="5496209"/>
            <a:chOff x="1325864" y="1041249"/>
            <a:chExt cx="10365141" cy="5496209"/>
          </a:xfrm>
        </p:grpSpPr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AA2B0371-3A3E-0745-AC17-652438270AF3}"/>
                </a:ext>
              </a:extLst>
            </p:cNvPr>
            <p:cNvCxnSpPr>
              <a:cxnSpLocks/>
            </p:cNvCxnSpPr>
            <p:nvPr/>
          </p:nvCxnSpPr>
          <p:spPr>
            <a:xfrm>
              <a:off x="1325864" y="1041249"/>
              <a:ext cx="1033604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4E88BDF2-ABDC-AC47-AECC-355465D8EB33}"/>
                </a:ext>
              </a:extLst>
            </p:cNvPr>
            <p:cNvCxnSpPr>
              <a:cxnSpLocks/>
            </p:cNvCxnSpPr>
            <p:nvPr/>
          </p:nvCxnSpPr>
          <p:spPr>
            <a:xfrm>
              <a:off x="1333137" y="1995182"/>
              <a:ext cx="1033604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27108BD4-E06F-1F41-BB77-AB350D7D018C}"/>
                </a:ext>
              </a:extLst>
            </p:cNvPr>
            <p:cNvCxnSpPr>
              <a:cxnSpLocks/>
            </p:cNvCxnSpPr>
            <p:nvPr/>
          </p:nvCxnSpPr>
          <p:spPr>
            <a:xfrm>
              <a:off x="1325864" y="2895875"/>
              <a:ext cx="1033604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403EF454-996A-D546-8577-BE7C0EFB0CDD}"/>
                </a:ext>
              </a:extLst>
            </p:cNvPr>
            <p:cNvCxnSpPr>
              <a:cxnSpLocks/>
            </p:cNvCxnSpPr>
            <p:nvPr/>
          </p:nvCxnSpPr>
          <p:spPr>
            <a:xfrm>
              <a:off x="1340410" y="3822124"/>
              <a:ext cx="1033604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4113877F-768F-3A46-B0B1-768CB2BEDB19}"/>
                </a:ext>
              </a:extLst>
            </p:cNvPr>
            <p:cNvCxnSpPr>
              <a:cxnSpLocks/>
            </p:cNvCxnSpPr>
            <p:nvPr/>
          </p:nvCxnSpPr>
          <p:spPr>
            <a:xfrm>
              <a:off x="1347683" y="4710522"/>
              <a:ext cx="1033604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4B5CAE22-D62A-8441-9843-63DCF1AB1332}"/>
                </a:ext>
              </a:extLst>
            </p:cNvPr>
            <p:cNvCxnSpPr>
              <a:cxnSpLocks/>
            </p:cNvCxnSpPr>
            <p:nvPr/>
          </p:nvCxnSpPr>
          <p:spPr>
            <a:xfrm>
              <a:off x="1333137" y="5636766"/>
              <a:ext cx="1033604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D426C337-8856-934B-BEE7-FC70C5FDCB7D}"/>
                </a:ext>
              </a:extLst>
            </p:cNvPr>
            <p:cNvCxnSpPr>
              <a:cxnSpLocks/>
            </p:cNvCxnSpPr>
            <p:nvPr/>
          </p:nvCxnSpPr>
          <p:spPr>
            <a:xfrm>
              <a:off x="1354956" y="6537458"/>
              <a:ext cx="1033604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31EFBF94-89C0-1E47-A2D6-2C9F1B6D2372}"/>
              </a:ext>
            </a:extLst>
          </p:cNvPr>
          <p:cNvCxnSpPr>
            <a:cxnSpLocks/>
          </p:cNvCxnSpPr>
          <p:nvPr/>
        </p:nvCxnSpPr>
        <p:spPr>
          <a:xfrm flipV="1">
            <a:off x="2002607" y="5816751"/>
            <a:ext cx="0" cy="7207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415BED6C-3660-9E46-970F-C16510C61F49}"/>
              </a:ext>
            </a:extLst>
          </p:cNvPr>
          <p:cNvSpPr/>
          <p:nvPr/>
        </p:nvSpPr>
        <p:spPr>
          <a:xfrm>
            <a:off x="9400065" y="6149009"/>
            <a:ext cx="556592" cy="3981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3D8F869A-DDAF-6448-BB58-BE5A4F1AD461}"/>
              </a:ext>
            </a:extLst>
          </p:cNvPr>
          <p:cNvSpPr/>
          <p:nvPr/>
        </p:nvSpPr>
        <p:spPr>
          <a:xfrm>
            <a:off x="8147734" y="5209063"/>
            <a:ext cx="556592" cy="4021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64E3604E-4AC7-3642-ACB8-4F8CD7B19E05}"/>
              </a:ext>
            </a:extLst>
          </p:cNvPr>
          <p:cNvSpPr/>
          <p:nvPr/>
        </p:nvSpPr>
        <p:spPr>
          <a:xfrm>
            <a:off x="6885062" y="4320213"/>
            <a:ext cx="556592" cy="4281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D112706B-718B-0542-80F8-6930FBA91791}"/>
              </a:ext>
            </a:extLst>
          </p:cNvPr>
          <p:cNvSpPr/>
          <p:nvPr/>
        </p:nvSpPr>
        <p:spPr>
          <a:xfrm>
            <a:off x="5696082" y="3429000"/>
            <a:ext cx="556592" cy="4191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91341B50-BE97-4446-B67C-562A78F9D39A}"/>
              </a:ext>
            </a:extLst>
          </p:cNvPr>
          <p:cNvSpPr/>
          <p:nvPr/>
        </p:nvSpPr>
        <p:spPr>
          <a:xfrm>
            <a:off x="4576597" y="2690333"/>
            <a:ext cx="556592" cy="1940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9B54E244-004C-4D40-9729-B0C9E78B723C}"/>
              </a:ext>
            </a:extLst>
          </p:cNvPr>
          <p:cNvSpPr/>
          <p:nvPr/>
        </p:nvSpPr>
        <p:spPr>
          <a:xfrm>
            <a:off x="2289360" y="1019905"/>
            <a:ext cx="556592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4C1BB9C5-1CB3-6B4B-B1C8-245404C0E60E}"/>
              </a:ext>
            </a:extLst>
          </p:cNvPr>
          <p:cNvSpPr/>
          <p:nvPr/>
        </p:nvSpPr>
        <p:spPr>
          <a:xfrm>
            <a:off x="3289899" y="1903634"/>
            <a:ext cx="556592" cy="801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E117A92-9897-A6BE-9252-D439685B20F7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70" y="2725365"/>
            <a:ext cx="1257300" cy="104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3567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7C19FA5-7DA8-F742-9B16-76CC7B735FA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40670" y="2922658"/>
            <a:ext cx="1257300" cy="10414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CF00393-4092-704B-9665-A02CEEDB382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21470" y="2203175"/>
            <a:ext cx="1219200" cy="1016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77614F8-4BC6-DF40-9183-751D5141C45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03318" y="1067352"/>
            <a:ext cx="1384300" cy="1041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4656738-BB29-3F4A-A2ED-864032D52C8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19280" y="1458292"/>
            <a:ext cx="1257300" cy="1041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1B3F57E-AC8E-284E-8BAC-79A4B1A8A57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18327" y="2499692"/>
            <a:ext cx="1384300" cy="1041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11624DF-7079-1748-9D00-225E5CD606A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9778" y="3962402"/>
            <a:ext cx="1384300" cy="1041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23C5365-7229-E547-A923-7E048938E34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21784" y="4211986"/>
            <a:ext cx="1257300" cy="1041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66F847A-4F46-124D-A41E-38E00B2D361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40858" y="3642138"/>
            <a:ext cx="1219200" cy="1016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56BDB24-7E47-CC4A-AE6C-FF6FF4F3BD3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38387" y="1877671"/>
            <a:ext cx="1219200" cy="10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0576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7C19FA5-7DA8-F742-9B16-76CC7B735FA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58071" y="2337904"/>
            <a:ext cx="1257300" cy="10414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CF00393-4092-704B-9665-A02CEEDB382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3623" y="2413000"/>
            <a:ext cx="1219200" cy="1016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77614F8-4BC6-DF40-9183-751D5141C45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48609" y="2231334"/>
            <a:ext cx="1384300" cy="1041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4656738-BB29-3F4A-A2ED-864032D52C8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92387" y="2337904"/>
            <a:ext cx="1257300" cy="1041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1B3F57E-AC8E-284E-8BAC-79A4B1A8A57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64309" y="2337904"/>
            <a:ext cx="1384300" cy="1041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11624DF-7079-1748-9D00-225E5CD606A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49811" y="2325204"/>
            <a:ext cx="1384300" cy="1041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23C5365-7229-E547-A923-7E048938E34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27779" y="2325204"/>
            <a:ext cx="1257300" cy="1041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66F847A-4F46-124D-A41E-38E00B2D361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9467" y="2350604"/>
            <a:ext cx="1219200" cy="1016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56BDB24-7E47-CC4A-AE6C-FF6FF4F3BD3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52965" y="2363304"/>
            <a:ext cx="1219200" cy="1016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8BF8DE3-EDB3-1340-9275-24DA6369FB47}"/>
              </a:ext>
            </a:extLst>
          </p:cNvPr>
          <p:cNvSpPr txBox="1"/>
          <p:nvPr/>
        </p:nvSpPr>
        <p:spPr>
          <a:xfrm>
            <a:off x="4805999" y="3544405"/>
            <a:ext cx="25800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pseudotemporal</a:t>
            </a:r>
            <a:r>
              <a:rPr lang="en-US" dirty="0"/>
              <a:t> ordering</a:t>
            </a:r>
          </a:p>
        </p:txBody>
      </p:sp>
    </p:spTree>
    <p:extLst>
      <p:ext uri="{BB962C8B-B14F-4D97-AF65-F5344CB8AC3E}">
        <p14:creationId xmlns:p14="http://schemas.microsoft.com/office/powerpoint/2010/main" val="808552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7C19FA5-7DA8-F742-9B16-76CC7B735FA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58071" y="2337904"/>
            <a:ext cx="1257300" cy="10414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CF00393-4092-704B-9665-A02CEEDB382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3623" y="2413000"/>
            <a:ext cx="1219200" cy="1016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77614F8-4BC6-DF40-9183-751D5141C45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48609" y="2231334"/>
            <a:ext cx="1384300" cy="1041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4656738-BB29-3F4A-A2ED-864032D52C8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92387" y="2337904"/>
            <a:ext cx="1257300" cy="1041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1B3F57E-AC8E-284E-8BAC-79A4B1A8A57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64309" y="2337904"/>
            <a:ext cx="1384300" cy="1041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11624DF-7079-1748-9D00-225E5CD606A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49811" y="2325204"/>
            <a:ext cx="1384300" cy="1041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23C5365-7229-E547-A923-7E048938E34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27779" y="2325204"/>
            <a:ext cx="1257300" cy="1041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66F847A-4F46-124D-A41E-38E00B2D361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9467" y="2350604"/>
            <a:ext cx="1219200" cy="1016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56BDB24-7E47-CC4A-AE6C-FF6FF4F3BD3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52965" y="2363304"/>
            <a:ext cx="1219200" cy="1016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8BF8DE3-EDB3-1340-9275-24DA6369FB47}"/>
              </a:ext>
            </a:extLst>
          </p:cNvPr>
          <p:cNvSpPr txBox="1"/>
          <p:nvPr/>
        </p:nvSpPr>
        <p:spPr>
          <a:xfrm>
            <a:off x="4805999" y="3544405"/>
            <a:ext cx="2284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Which way does it go?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9937409-72C8-3D47-8339-5580AEA24345}"/>
              </a:ext>
            </a:extLst>
          </p:cNvPr>
          <p:cNvCxnSpPr/>
          <p:nvPr/>
        </p:nvCxnSpPr>
        <p:spPr>
          <a:xfrm>
            <a:off x="3544816" y="4372894"/>
            <a:ext cx="5419493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2751F9B-C591-D541-A3A9-3791A05C6469}"/>
              </a:ext>
            </a:extLst>
          </p:cNvPr>
          <p:cNvCxnSpPr>
            <a:cxnSpLocks/>
          </p:cNvCxnSpPr>
          <p:nvPr/>
        </p:nvCxnSpPr>
        <p:spPr>
          <a:xfrm flipH="1">
            <a:off x="2459066" y="5108390"/>
            <a:ext cx="5810291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90001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C6E901-30C6-384C-B3E9-861825405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2B46AC-CBF1-0B46-A514-854139C31F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89528E-B61F-5A49-8C40-B20150CF7D8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09373"/>
            <a:ext cx="12192000" cy="7076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378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DB2F48F-7471-614A-A195-8ACF3AB5C17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Nuclear vs. cytoplasmic subcellular organization of mRNAs is linked to the regulation of protein expression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1E3511E-2A92-7F4B-8616-5A27410A94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469" y="2679855"/>
            <a:ext cx="2679700" cy="34163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E642102-FBE7-D248-BCAD-A0B6C285AD9F}"/>
              </a:ext>
            </a:extLst>
          </p:cNvPr>
          <p:cNvSpPr/>
          <p:nvPr/>
        </p:nvSpPr>
        <p:spPr>
          <a:xfrm>
            <a:off x="1920164" y="5701272"/>
            <a:ext cx="1711817" cy="579549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768FE3-8472-E44D-B401-2D9DA1CA9949}"/>
              </a:ext>
            </a:extLst>
          </p:cNvPr>
          <p:cNvSpPr/>
          <p:nvPr/>
        </p:nvSpPr>
        <p:spPr>
          <a:xfrm>
            <a:off x="592502" y="5411497"/>
            <a:ext cx="1711817" cy="579549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A98AB1E-4B95-D648-8C94-A10897CCE30E}"/>
              </a:ext>
            </a:extLst>
          </p:cNvPr>
          <p:cNvSpPr/>
          <p:nvPr/>
        </p:nvSpPr>
        <p:spPr>
          <a:xfrm>
            <a:off x="3051274" y="4712105"/>
            <a:ext cx="592896" cy="357723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C87310C-5EC4-0F4C-9CE8-B501B2E05E2A}"/>
              </a:ext>
            </a:extLst>
          </p:cNvPr>
          <p:cNvSpPr/>
          <p:nvPr/>
        </p:nvSpPr>
        <p:spPr>
          <a:xfrm>
            <a:off x="3335533" y="4354382"/>
            <a:ext cx="592896" cy="357723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EAF6AC-4A42-2442-8C7D-07B2D84D7CF0}"/>
              </a:ext>
            </a:extLst>
          </p:cNvPr>
          <p:cNvSpPr/>
          <p:nvPr/>
        </p:nvSpPr>
        <p:spPr>
          <a:xfrm>
            <a:off x="3039085" y="3794666"/>
            <a:ext cx="592896" cy="357723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9FE332D-7746-DA47-A21E-542D03786398}"/>
              </a:ext>
            </a:extLst>
          </p:cNvPr>
          <p:cNvSpPr/>
          <p:nvPr/>
        </p:nvSpPr>
        <p:spPr>
          <a:xfrm>
            <a:off x="3347721" y="3193369"/>
            <a:ext cx="592896" cy="357723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7D715D3-2747-1843-A7F2-4CB42A5ED239}"/>
              </a:ext>
            </a:extLst>
          </p:cNvPr>
          <p:cNvSpPr/>
          <p:nvPr/>
        </p:nvSpPr>
        <p:spPr>
          <a:xfrm>
            <a:off x="3051413" y="2700676"/>
            <a:ext cx="592896" cy="357723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0CC642F-0EE5-9F44-9CF8-B43E473A2D32}"/>
              </a:ext>
            </a:extLst>
          </p:cNvPr>
          <p:cNvSpPr txBox="1"/>
          <p:nvPr/>
        </p:nvSpPr>
        <p:spPr>
          <a:xfrm>
            <a:off x="8287520" y="6104026"/>
            <a:ext cx="3817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(La </a:t>
            </a:r>
            <a:r>
              <a:rPr lang="en-US" b="1" dirty="0" err="1"/>
              <a:t>Manno</a:t>
            </a:r>
            <a:r>
              <a:rPr lang="en-US" b="1" dirty="0"/>
              <a:t>, et al Nature, August 2018)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C2ACE03-4F11-EF40-BFA1-9F8D7896F90B}"/>
              </a:ext>
            </a:extLst>
          </p:cNvPr>
          <p:cNvSpPr txBox="1"/>
          <p:nvPr/>
        </p:nvSpPr>
        <p:spPr>
          <a:xfrm>
            <a:off x="7577037" y="6392385"/>
            <a:ext cx="4584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(Xia*, Fan*, Emanuel*, et al PNAS, Sept 2019)</a:t>
            </a:r>
          </a:p>
        </p:txBody>
      </p:sp>
    </p:spTree>
    <p:extLst>
      <p:ext uri="{BB962C8B-B14F-4D97-AF65-F5344CB8AC3E}">
        <p14:creationId xmlns:p14="http://schemas.microsoft.com/office/powerpoint/2010/main" val="3805035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DB2F48F-7471-614A-A195-8ACF3AB5C17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Nuclear vs. cytoplasmic subcellular organization of mRNAs is linked to the regulation of protein expression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1E3511E-2A92-7F4B-8616-5A27410A94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469" y="2679855"/>
            <a:ext cx="2679700" cy="34163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E642102-FBE7-D248-BCAD-A0B6C285AD9F}"/>
              </a:ext>
            </a:extLst>
          </p:cNvPr>
          <p:cNvSpPr/>
          <p:nvPr/>
        </p:nvSpPr>
        <p:spPr>
          <a:xfrm>
            <a:off x="1920164" y="5701272"/>
            <a:ext cx="1711817" cy="579549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768FE3-8472-E44D-B401-2D9DA1CA9949}"/>
              </a:ext>
            </a:extLst>
          </p:cNvPr>
          <p:cNvSpPr/>
          <p:nvPr/>
        </p:nvSpPr>
        <p:spPr>
          <a:xfrm>
            <a:off x="592502" y="5411497"/>
            <a:ext cx="1711817" cy="579549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A98AB1E-4B95-D648-8C94-A10897CCE30E}"/>
              </a:ext>
            </a:extLst>
          </p:cNvPr>
          <p:cNvSpPr/>
          <p:nvPr/>
        </p:nvSpPr>
        <p:spPr>
          <a:xfrm>
            <a:off x="3051274" y="4712105"/>
            <a:ext cx="592896" cy="357723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C87310C-5EC4-0F4C-9CE8-B501B2E05E2A}"/>
              </a:ext>
            </a:extLst>
          </p:cNvPr>
          <p:cNvSpPr/>
          <p:nvPr/>
        </p:nvSpPr>
        <p:spPr>
          <a:xfrm>
            <a:off x="3335533" y="4354382"/>
            <a:ext cx="592896" cy="357723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EAF6AC-4A42-2442-8C7D-07B2D84D7CF0}"/>
              </a:ext>
            </a:extLst>
          </p:cNvPr>
          <p:cNvSpPr/>
          <p:nvPr/>
        </p:nvSpPr>
        <p:spPr>
          <a:xfrm>
            <a:off x="3039085" y="3794666"/>
            <a:ext cx="592896" cy="357723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9FE332D-7746-DA47-A21E-542D03786398}"/>
              </a:ext>
            </a:extLst>
          </p:cNvPr>
          <p:cNvSpPr/>
          <p:nvPr/>
        </p:nvSpPr>
        <p:spPr>
          <a:xfrm>
            <a:off x="3347721" y="3193369"/>
            <a:ext cx="592896" cy="357723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7D715D3-2747-1843-A7F2-4CB42A5ED239}"/>
              </a:ext>
            </a:extLst>
          </p:cNvPr>
          <p:cNvSpPr/>
          <p:nvPr/>
        </p:nvSpPr>
        <p:spPr>
          <a:xfrm>
            <a:off x="3051413" y="2700676"/>
            <a:ext cx="592896" cy="357723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0CC642F-0EE5-9F44-9CF8-B43E473A2D32}"/>
              </a:ext>
            </a:extLst>
          </p:cNvPr>
          <p:cNvSpPr txBox="1"/>
          <p:nvPr/>
        </p:nvSpPr>
        <p:spPr>
          <a:xfrm>
            <a:off x="8287520" y="6104026"/>
            <a:ext cx="3817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(La </a:t>
            </a:r>
            <a:r>
              <a:rPr lang="en-US" b="1" dirty="0" err="1"/>
              <a:t>Manno</a:t>
            </a:r>
            <a:r>
              <a:rPr lang="en-US" b="1" dirty="0"/>
              <a:t>, et al Nature, August 2018)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C2ACE03-4F11-EF40-BFA1-9F8D7896F90B}"/>
              </a:ext>
            </a:extLst>
          </p:cNvPr>
          <p:cNvSpPr txBox="1"/>
          <p:nvPr/>
        </p:nvSpPr>
        <p:spPr>
          <a:xfrm>
            <a:off x="7577037" y="6392385"/>
            <a:ext cx="4584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(Xia*, Fan*, Emanuel*, et al PNAS, Sept 2019)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6C928C3-F691-A24E-9EEE-9A4CE32EF7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2233" y="2660805"/>
            <a:ext cx="4165600" cy="34544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61B24CF-64AF-D444-B344-2AD344F4D188}"/>
              </a:ext>
            </a:extLst>
          </p:cNvPr>
          <p:cNvSpPr/>
          <p:nvPr/>
        </p:nvSpPr>
        <p:spPr>
          <a:xfrm>
            <a:off x="5022574" y="2660805"/>
            <a:ext cx="3498755" cy="286535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8A20F4D-5F41-DB4C-9D90-F159F72D7599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84466" y="4556761"/>
            <a:ext cx="468221" cy="39018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2D242F0-8DEF-9749-8FB8-A845DA05240D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66932" y="4679829"/>
            <a:ext cx="448301" cy="33725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808A534-FACE-6347-A813-47FBB3CAFBAC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89127" y="5040496"/>
            <a:ext cx="440335" cy="33126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5C38592-F43F-2842-9A7D-FEC573ACB4E0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86249" y="4316792"/>
            <a:ext cx="448301" cy="33725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CFEC4E4-523C-FD4B-ADDA-80293D6FD9BC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71408" y="4154391"/>
            <a:ext cx="448301" cy="33725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48021D1-D966-474A-B31A-FFDC3D20A251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9724" y="3763425"/>
            <a:ext cx="448301" cy="33725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04196F6-9A48-1541-BC73-2A6F631074C2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52901" y="3598149"/>
            <a:ext cx="538181" cy="44576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2547D01-6F7A-5541-B3F3-026F6FD54287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91082" y="3431445"/>
            <a:ext cx="538181" cy="44576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AA6AAC5-94D4-614D-8D04-25EC72C9B006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58803" y="4139571"/>
            <a:ext cx="468221" cy="39018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9DE5B93-1C9E-D742-AB88-4A8674C9817E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58016" y="4732574"/>
            <a:ext cx="448301" cy="33725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8481DEC4-B5B0-1D4E-A1BA-06478818CE43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81584" y="4946945"/>
            <a:ext cx="448301" cy="33725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D8DD5FF4-73D2-AB4C-9AAF-35809CF3AFDE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48323" y="4352555"/>
            <a:ext cx="448301" cy="33725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6CC90D77-5992-8C4E-B8A9-35E5F8B7765C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70879" y="3560103"/>
            <a:ext cx="448301" cy="33725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ADA2612-AB7B-0641-9399-92D7F45CAF0C}"/>
              </a:ext>
            </a:extLst>
          </p:cNvPr>
          <p:cNvSpPr txBox="1"/>
          <p:nvPr/>
        </p:nvSpPr>
        <p:spPr>
          <a:xfrm>
            <a:off x="5316725" y="2616311"/>
            <a:ext cx="19965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Oligodendrocyte </a:t>
            </a:r>
          </a:p>
          <a:p>
            <a:pPr algn="ctr"/>
            <a:r>
              <a:rPr lang="en-US" b="1" dirty="0"/>
              <a:t>maturation marker</a:t>
            </a:r>
          </a:p>
        </p:txBody>
      </p:sp>
    </p:spTree>
    <p:extLst>
      <p:ext uri="{BB962C8B-B14F-4D97-AF65-F5344CB8AC3E}">
        <p14:creationId xmlns:p14="http://schemas.microsoft.com/office/powerpoint/2010/main" val="35709291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DB2F48F-7471-614A-A195-8ACF3AB5C17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Nuclear vs. cytoplasmic subcellular organization of mRNAs is linked to the regulation of protein expression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1E3511E-2A92-7F4B-8616-5A27410A94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469" y="2679855"/>
            <a:ext cx="2679700" cy="34163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E642102-FBE7-D248-BCAD-A0B6C285AD9F}"/>
              </a:ext>
            </a:extLst>
          </p:cNvPr>
          <p:cNvSpPr/>
          <p:nvPr/>
        </p:nvSpPr>
        <p:spPr>
          <a:xfrm>
            <a:off x="1920164" y="5701272"/>
            <a:ext cx="1711817" cy="579549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768FE3-8472-E44D-B401-2D9DA1CA9949}"/>
              </a:ext>
            </a:extLst>
          </p:cNvPr>
          <p:cNvSpPr/>
          <p:nvPr/>
        </p:nvSpPr>
        <p:spPr>
          <a:xfrm>
            <a:off x="592502" y="5411497"/>
            <a:ext cx="1711817" cy="579549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A98AB1E-4B95-D648-8C94-A10897CCE30E}"/>
              </a:ext>
            </a:extLst>
          </p:cNvPr>
          <p:cNvSpPr/>
          <p:nvPr/>
        </p:nvSpPr>
        <p:spPr>
          <a:xfrm>
            <a:off x="3051274" y="4712105"/>
            <a:ext cx="592896" cy="357723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C87310C-5EC4-0F4C-9CE8-B501B2E05E2A}"/>
              </a:ext>
            </a:extLst>
          </p:cNvPr>
          <p:cNvSpPr/>
          <p:nvPr/>
        </p:nvSpPr>
        <p:spPr>
          <a:xfrm>
            <a:off x="3335533" y="4354382"/>
            <a:ext cx="592896" cy="357723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EAF6AC-4A42-2442-8C7D-07B2D84D7CF0}"/>
              </a:ext>
            </a:extLst>
          </p:cNvPr>
          <p:cNvSpPr/>
          <p:nvPr/>
        </p:nvSpPr>
        <p:spPr>
          <a:xfrm>
            <a:off x="3039085" y="3794666"/>
            <a:ext cx="592896" cy="357723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9FE332D-7746-DA47-A21E-542D03786398}"/>
              </a:ext>
            </a:extLst>
          </p:cNvPr>
          <p:cNvSpPr/>
          <p:nvPr/>
        </p:nvSpPr>
        <p:spPr>
          <a:xfrm>
            <a:off x="3347721" y="3193369"/>
            <a:ext cx="592896" cy="357723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7D715D3-2747-1843-A7F2-4CB42A5ED239}"/>
              </a:ext>
            </a:extLst>
          </p:cNvPr>
          <p:cNvSpPr/>
          <p:nvPr/>
        </p:nvSpPr>
        <p:spPr>
          <a:xfrm>
            <a:off x="3051413" y="2700676"/>
            <a:ext cx="592896" cy="357723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0CC642F-0EE5-9F44-9CF8-B43E473A2D32}"/>
              </a:ext>
            </a:extLst>
          </p:cNvPr>
          <p:cNvSpPr txBox="1"/>
          <p:nvPr/>
        </p:nvSpPr>
        <p:spPr>
          <a:xfrm>
            <a:off x="8287520" y="6104026"/>
            <a:ext cx="3817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(La </a:t>
            </a:r>
            <a:r>
              <a:rPr lang="en-US" b="1" dirty="0" err="1"/>
              <a:t>Manno</a:t>
            </a:r>
            <a:r>
              <a:rPr lang="en-US" b="1" dirty="0"/>
              <a:t>, et al Nature, August 2018)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C2ACE03-4F11-EF40-BFA1-9F8D7896F90B}"/>
              </a:ext>
            </a:extLst>
          </p:cNvPr>
          <p:cNvSpPr txBox="1"/>
          <p:nvPr/>
        </p:nvSpPr>
        <p:spPr>
          <a:xfrm>
            <a:off x="7577037" y="6392385"/>
            <a:ext cx="4584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(Xia*, Fan*, Emanuel*, et al PNAS, Sept 2019)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6C928C3-F691-A24E-9EEE-9A4CE32EF7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2233" y="2660805"/>
            <a:ext cx="4165600" cy="345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8073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DB2F48F-7471-614A-A195-8ACF3AB5C17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RNA velocity </a:t>
            </a:r>
            <a:r>
              <a:rPr lang="en-US" i="1" dirty="0"/>
              <a:t>in situ </a:t>
            </a:r>
            <a:r>
              <a:rPr lang="en-US" dirty="0"/>
              <a:t>analysis leverages </a:t>
            </a:r>
            <a:br>
              <a:rPr lang="en-US" dirty="0"/>
            </a:br>
            <a:r>
              <a:rPr lang="en-US" dirty="0"/>
              <a:t>nuclear and cytoplasmic gene expression to predict the future transcriptional state of cells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82456F-BF0B-344F-A023-78767B57B159}"/>
              </a:ext>
            </a:extLst>
          </p:cNvPr>
          <p:cNvSpPr txBox="1"/>
          <p:nvPr/>
        </p:nvSpPr>
        <p:spPr>
          <a:xfrm>
            <a:off x="8287520" y="6104026"/>
            <a:ext cx="3817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(La </a:t>
            </a:r>
            <a:r>
              <a:rPr lang="en-US" b="1" dirty="0" err="1"/>
              <a:t>Manno</a:t>
            </a:r>
            <a:r>
              <a:rPr lang="en-US" b="1" dirty="0"/>
              <a:t>, et al Nature, August 2018)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1E3511E-2A92-7F4B-8616-5A27410A94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469" y="2679855"/>
            <a:ext cx="2679700" cy="3416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54095ED-AE4F-8048-9881-58B653AD6B4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14733" y="3162459"/>
            <a:ext cx="3383300" cy="175815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0AB9563-0749-4F45-BB01-F0B2FD44D155}"/>
              </a:ext>
            </a:extLst>
          </p:cNvPr>
          <p:cNvSpPr txBox="1"/>
          <p:nvPr/>
        </p:nvSpPr>
        <p:spPr>
          <a:xfrm>
            <a:off x="7577037" y="6392385"/>
            <a:ext cx="4584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(Xia*, Fan*, Emanuel*, et al PNAS, Sept 2019)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0290467-B14B-E04A-B497-9506117FB91A}"/>
              </a:ext>
            </a:extLst>
          </p:cNvPr>
          <p:cNvSpPr/>
          <p:nvPr/>
        </p:nvSpPr>
        <p:spPr>
          <a:xfrm>
            <a:off x="5832389" y="3274541"/>
            <a:ext cx="1285103" cy="59312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699852F-8AF4-6143-8FD1-730ED258C234}"/>
              </a:ext>
            </a:extLst>
          </p:cNvPr>
          <p:cNvSpPr/>
          <p:nvPr/>
        </p:nvSpPr>
        <p:spPr>
          <a:xfrm>
            <a:off x="5463831" y="4041536"/>
            <a:ext cx="2113206" cy="59312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52591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A2C5A-CB70-BC45-B75C-C17EE6135F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Multiplexed </a:t>
            </a:r>
            <a:r>
              <a:rPr lang="en-US" dirty="0" err="1"/>
              <a:t>smFISH</a:t>
            </a:r>
            <a:r>
              <a:rPr lang="en-US" dirty="0"/>
              <a:t> IRL</a:t>
            </a:r>
          </a:p>
        </p:txBody>
      </p:sp>
    </p:spTree>
    <p:extLst>
      <p:ext uri="{BB962C8B-B14F-4D97-AF65-F5344CB8AC3E}">
        <p14:creationId xmlns:p14="http://schemas.microsoft.com/office/powerpoint/2010/main" val="32898424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DB2F48F-7471-614A-A195-8ACF3AB5C17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RNA velocity </a:t>
            </a:r>
            <a:r>
              <a:rPr lang="en-US" i="1" dirty="0"/>
              <a:t>in situ </a:t>
            </a:r>
            <a:r>
              <a:rPr lang="en-US" dirty="0"/>
              <a:t>analysis leverages </a:t>
            </a:r>
            <a:br>
              <a:rPr lang="en-US" dirty="0"/>
            </a:br>
            <a:r>
              <a:rPr lang="en-US" dirty="0"/>
              <a:t>nuclear and cytoplasmic gene expression to predict the future transcriptional state of cells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82456F-BF0B-344F-A023-78767B57B159}"/>
              </a:ext>
            </a:extLst>
          </p:cNvPr>
          <p:cNvSpPr txBox="1"/>
          <p:nvPr/>
        </p:nvSpPr>
        <p:spPr>
          <a:xfrm>
            <a:off x="8287520" y="6104026"/>
            <a:ext cx="3817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(La </a:t>
            </a:r>
            <a:r>
              <a:rPr lang="en-US" b="1" dirty="0" err="1"/>
              <a:t>Manno</a:t>
            </a:r>
            <a:r>
              <a:rPr lang="en-US" b="1" dirty="0"/>
              <a:t>, et al Nature, August 2018)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1E3511E-2A92-7F4B-8616-5A27410A94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469" y="2679855"/>
            <a:ext cx="2679700" cy="3416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54095ED-AE4F-8048-9881-58B653AD6B4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14733" y="3162459"/>
            <a:ext cx="3383300" cy="175815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0AB9563-0749-4F45-BB01-F0B2FD44D155}"/>
              </a:ext>
            </a:extLst>
          </p:cNvPr>
          <p:cNvSpPr txBox="1"/>
          <p:nvPr/>
        </p:nvSpPr>
        <p:spPr>
          <a:xfrm>
            <a:off x="7577037" y="6392385"/>
            <a:ext cx="4584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(Xia*, Fan*, Emanuel*, et al PNAS, Sept 2019)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16D039C-0B85-914C-A362-369C6A5E999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70500" y="2990099"/>
            <a:ext cx="3257031" cy="266502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1A1F8A6-234A-D04A-B6DF-AE2AF3097E96}"/>
              </a:ext>
            </a:extLst>
          </p:cNvPr>
          <p:cNvSpPr/>
          <p:nvPr/>
        </p:nvSpPr>
        <p:spPr>
          <a:xfrm>
            <a:off x="9119286" y="3929449"/>
            <a:ext cx="1606379" cy="172567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69737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DB2F48F-7471-614A-A195-8ACF3AB5C17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RNA velocity </a:t>
            </a:r>
            <a:r>
              <a:rPr lang="en-US" i="1" dirty="0"/>
              <a:t>in situ </a:t>
            </a:r>
            <a:r>
              <a:rPr lang="en-US" dirty="0"/>
              <a:t>analysis leverages </a:t>
            </a:r>
            <a:br>
              <a:rPr lang="en-US" dirty="0"/>
            </a:br>
            <a:r>
              <a:rPr lang="en-US" dirty="0"/>
              <a:t>nuclear and cytoplasmic gene expression to predict the future transcriptional state of cells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82456F-BF0B-344F-A023-78767B57B159}"/>
              </a:ext>
            </a:extLst>
          </p:cNvPr>
          <p:cNvSpPr txBox="1"/>
          <p:nvPr/>
        </p:nvSpPr>
        <p:spPr>
          <a:xfrm>
            <a:off x="8287520" y="6104026"/>
            <a:ext cx="3817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(La </a:t>
            </a:r>
            <a:r>
              <a:rPr lang="en-US" b="1" dirty="0" err="1"/>
              <a:t>Manno</a:t>
            </a:r>
            <a:r>
              <a:rPr lang="en-US" b="1" dirty="0"/>
              <a:t>, et al Nature, August 2018)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1E3511E-2A92-7F4B-8616-5A27410A94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469" y="2679855"/>
            <a:ext cx="2679700" cy="3416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54095ED-AE4F-8048-9881-58B653AD6B4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14733" y="3162459"/>
            <a:ext cx="3383300" cy="175815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0AB9563-0749-4F45-BB01-F0B2FD44D155}"/>
              </a:ext>
            </a:extLst>
          </p:cNvPr>
          <p:cNvSpPr txBox="1"/>
          <p:nvPr/>
        </p:nvSpPr>
        <p:spPr>
          <a:xfrm>
            <a:off x="7577037" y="6392385"/>
            <a:ext cx="4584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(Xia*, Fan*, Emanuel*, et al PNAS, Sept 2019)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16D039C-0B85-914C-A362-369C6A5E999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70500" y="2990099"/>
            <a:ext cx="3257031" cy="266502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7BAD774-AB51-654F-8362-B484484BD676}"/>
              </a:ext>
            </a:extLst>
          </p:cNvPr>
          <p:cNvSpPr/>
          <p:nvPr/>
        </p:nvSpPr>
        <p:spPr>
          <a:xfrm>
            <a:off x="6191653" y="5048111"/>
            <a:ext cx="1606379" cy="80366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88898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DB2F48F-7471-614A-A195-8ACF3AB5C17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RNA velocity </a:t>
            </a:r>
            <a:r>
              <a:rPr lang="en-US" i="1" dirty="0"/>
              <a:t>in situ </a:t>
            </a:r>
            <a:r>
              <a:rPr lang="en-US" dirty="0"/>
              <a:t>analysis leverages </a:t>
            </a:r>
            <a:br>
              <a:rPr lang="en-US" dirty="0"/>
            </a:br>
            <a:r>
              <a:rPr lang="en-US" dirty="0"/>
              <a:t>nuclear and cytoplasmic gene expression to predict the future transcriptional state of cells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82456F-BF0B-344F-A023-78767B57B159}"/>
              </a:ext>
            </a:extLst>
          </p:cNvPr>
          <p:cNvSpPr txBox="1"/>
          <p:nvPr/>
        </p:nvSpPr>
        <p:spPr>
          <a:xfrm>
            <a:off x="8287520" y="6104026"/>
            <a:ext cx="3817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(La </a:t>
            </a:r>
            <a:r>
              <a:rPr lang="en-US" b="1" dirty="0" err="1"/>
              <a:t>Manno</a:t>
            </a:r>
            <a:r>
              <a:rPr lang="en-US" b="1" dirty="0"/>
              <a:t>, et al Nature, August 2018)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1E3511E-2A92-7F4B-8616-5A27410A94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469" y="2679855"/>
            <a:ext cx="2679700" cy="3416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54095ED-AE4F-8048-9881-58B653AD6B4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14733" y="3162459"/>
            <a:ext cx="3383300" cy="175815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0AB9563-0749-4F45-BB01-F0B2FD44D155}"/>
              </a:ext>
            </a:extLst>
          </p:cNvPr>
          <p:cNvSpPr txBox="1"/>
          <p:nvPr/>
        </p:nvSpPr>
        <p:spPr>
          <a:xfrm>
            <a:off x="7577037" y="6392385"/>
            <a:ext cx="4584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(Xia*, Fan*, Emanuel*, et al PNAS, Sept 2019)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16D039C-0B85-914C-A362-369C6A5E9996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70500" y="2990099"/>
            <a:ext cx="3257031" cy="26650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BD0CEEA-62FF-C745-BF24-311789B53F96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5689"/>
          <a:stretch/>
        </p:blipFill>
        <p:spPr>
          <a:xfrm>
            <a:off x="4235504" y="5869575"/>
            <a:ext cx="3059131" cy="55474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7BAD774-AB51-654F-8362-B484484BD676}"/>
              </a:ext>
            </a:extLst>
          </p:cNvPr>
          <p:cNvSpPr/>
          <p:nvPr/>
        </p:nvSpPr>
        <p:spPr>
          <a:xfrm>
            <a:off x="6191653" y="5048111"/>
            <a:ext cx="1606379" cy="80366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503C69-0032-0745-8A5C-320898E13C25}"/>
              </a:ext>
            </a:extLst>
          </p:cNvPr>
          <p:cNvSpPr txBox="1"/>
          <p:nvPr/>
        </p:nvSpPr>
        <p:spPr>
          <a:xfrm>
            <a:off x="4443883" y="4914292"/>
            <a:ext cx="2724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Assuming constant velocity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807BBC5-0884-2B4F-AF94-E8EE825440B8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"/>
          <a:stretch/>
        </p:blipFill>
        <p:spPr>
          <a:xfrm>
            <a:off x="4660867" y="5235543"/>
            <a:ext cx="2788745" cy="78393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E385955-1419-7B44-BFFD-7F0CC603B086}"/>
              </a:ext>
            </a:extLst>
          </p:cNvPr>
          <p:cNvSpPr/>
          <p:nvPr/>
        </p:nvSpPr>
        <p:spPr>
          <a:xfrm>
            <a:off x="5844864" y="5850680"/>
            <a:ext cx="1590972" cy="65296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03268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DB2F48F-7471-614A-A195-8ACF3AB5C17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RNA velocity </a:t>
            </a:r>
            <a:r>
              <a:rPr lang="en-US" i="1" dirty="0"/>
              <a:t>in situ </a:t>
            </a:r>
            <a:r>
              <a:rPr lang="en-US" dirty="0"/>
              <a:t>analysis leverages </a:t>
            </a:r>
            <a:br>
              <a:rPr lang="en-US" dirty="0"/>
            </a:br>
            <a:r>
              <a:rPr lang="en-US" dirty="0"/>
              <a:t>nuclear and cytoplasmic gene expression to predict the future transcriptional state of cells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82456F-BF0B-344F-A023-78767B57B159}"/>
              </a:ext>
            </a:extLst>
          </p:cNvPr>
          <p:cNvSpPr txBox="1"/>
          <p:nvPr/>
        </p:nvSpPr>
        <p:spPr>
          <a:xfrm>
            <a:off x="8287520" y="6104026"/>
            <a:ext cx="3817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(La </a:t>
            </a:r>
            <a:r>
              <a:rPr lang="en-US" b="1" dirty="0" err="1"/>
              <a:t>Manno</a:t>
            </a:r>
            <a:r>
              <a:rPr lang="en-US" b="1" dirty="0"/>
              <a:t>, et al Nature, August 2018)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1E3511E-2A92-7F4B-8616-5A27410A94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469" y="2679855"/>
            <a:ext cx="2679700" cy="3416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54095ED-AE4F-8048-9881-58B653AD6B4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14733" y="3162459"/>
            <a:ext cx="3383300" cy="175815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0AB9563-0749-4F45-BB01-F0B2FD44D155}"/>
              </a:ext>
            </a:extLst>
          </p:cNvPr>
          <p:cNvSpPr txBox="1"/>
          <p:nvPr/>
        </p:nvSpPr>
        <p:spPr>
          <a:xfrm>
            <a:off x="7577037" y="6392385"/>
            <a:ext cx="4584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(Xia*, Fan*, Emanuel*, et al PNAS, Sept 2019)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16D039C-0B85-914C-A362-369C6A5E9996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70500" y="2990099"/>
            <a:ext cx="3257031" cy="26650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BD0CEEA-62FF-C745-BF24-311789B53F96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5689"/>
          <a:stretch/>
        </p:blipFill>
        <p:spPr>
          <a:xfrm>
            <a:off x="4235504" y="5869575"/>
            <a:ext cx="3059131" cy="55474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7BAD774-AB51-654F-8362-B484484BD676}"/>
              </a:ext>
            </a:extLst>
          </p:cNvPr>
          <p:cNvSpPr/>
          <p:nvPr/>
        </p:nvSpPr>
        <p:spPr>
          <a:xfrm>
            <a:off x="6191653" y="5048111"/>
            <a:ext cx="1606379" cy="80366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503C69-0032-0745-8A5C-320898E13C25}"/>
              </a:ext>
            </a:extLst>
          </p:cNvPr>
          <p:cNvSpPr txBox="1"/>
          <p:nvPr/>
        </p:nvSpPr>
        <p:spPr>
          <a:xfrm>
            <a:off x="4443883" y="4914292"/>
            <a:ext cx="2724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Assuming constant velocity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807BBC5-0884-2B4F-AF94-E8EE825440B8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"/>
          <a:stretch/>
        </p:blipFill>
        <p:spPr>
          <a:xfrm>
            <a:off x="4660867" y="5235543"/>
            <a:ext cx="2788745" cy="783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8303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DB2F48F-7471-614A-A195-8ACF3AB5C17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RNA velocity </a:t>
            </a:r>
            <a:r>
              <a:rPr lang="en-US" i="1" dirty="0"/>
              <a:t>in situ </a:t>
            </a:r>
            <a:r>
              <a:rPr lang="en-US" dirty="0"/>
              <a:t>analysis leverages </a:t>
            </a:r>
            <a:br>
              <a:rPr lang="en-US" dirty="0"/>
            </a:br>
            <a:r>
              <a:rPr lang="en-US" dirty="0"/>
              <a:t>nuclear and cytoplasmic gene expression to predict the future transcriptional state of cells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82456F-BF0B-344F-A023-78767B57B159}"/>
              </a:ext>
            </a:extLst>
          </p:cNvPr>
          <p:cNvSpPr txBox="1"/>
          <p:nvPr/>
        </p:nvSpPr>
        <p:spPr>
          <a:xfrm>
            <a:off x="8287520" y="6104026"/>
            <a:ext cx="3817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(La </a:t>
            </a:r>
            <a:r>
              <a:rPr lang="en-US" b="1" dirty="0" err="1"/>
              <a:t>Manno</a:t>
            </a:r>
            <a:r>
              <a:rPr lang="en-US" b="1" dirty="0"/>
              <a:t>, et al Nature, August 2018)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54095ED-AE4F-8048-9881-58B653AD6B4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14733" y="3162459"/>
            <a:ext cx="3383300" cy="175815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0AB9563-0749-4F45-BB01-F0B2FD44D155}"/>
              </a:ext>
            </a:extLst>
          </p:cNvPr>
          <p:cNvSpPr txBox="1"/>
          <p:nvPr/>
        </p:nvSpPr>
        <p:spPr>
          <a:xfrm>
            <a:off x="7577037" y="6392385"/>
            <a:ext cx="4584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(Xia*, Fan*, Emanuel*, et al PNAS, Sept 2019)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16D039C-0B85-914C-A362-369C6A5E999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70500" y="2990099"/>
            <a:ext cx="3257031" cy="266502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83C8A29F-40F6-FE4E-9477-D3FC79ACCD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900" y="2784372"/>
            <a:ext cx="4165600" cy="3454400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067DF64D-0F51-8B43-B358-175CF944DF96}"/>
              </a:ext>
            </a:extLst>
          </p:cNvPr>
          <p:cNvSpPr/>
          <p:nvPr/>
        </p:nvSpPr>
        <p:spPr>
          <a:xfrm>
            <a:off x="803241" y="2784372"/>
            <a:ext cx="3498755" cy="286535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BA186896-DBEA-5940-A8C2-DC0F3044C4F3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5133" y="4680328"/>
            <a:ext cx="468221" cy="390184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D8ED4A2B-D511-6B4D-8A22-D225DDF956CA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7599" y="4803396"/>
            <a:ext cx="448301" cy="337254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0F026F92-3546-6846-9CEA-C569B690F84F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9794" y="5164063"/>
            <a:ext cx="440335" cy="331261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259B0F9E-4683-5C4F-8649-76CD7CFA5556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66916" y="4440359"/>
            <a:ext cx="448301" cy="337254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6E87F369-4270-DB4F-8632-DFB0C1F6C939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52075" y="4277958"/>
            <a:ext cx="448301" cy="337254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75A14047-07EB-FA48-B8DF-D8F98EC15031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70391" y="3886992"/>
            <a:ext cx="448301" cy="337254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81064290-E083-5141-99F7-8E8CD3E181FC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3568" y="3721716"/>
            <a:ext cx="538181" cy="445766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F9AD208E-273A-3443-B933-AE5449DE7B53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71749" y="3555012"/>
            <a:ext cx="538181" cy="445766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C43FFEB6-D3FF-DC40-90BC-725DB4B6C79F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9470" y="4263138"/>
            <a:ext cx="468221" cy="390184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E8C3AF56-9435-9D48-BFFD-35F109C7F181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38683" y="4856141"/>
            <a:ext cx="448301" cy="337254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FBE36D1A-148A-354F-9810-07002EFE41D4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62251" y="5070512"/>
            <a:ext cx="448301" cy="337254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2484396E-9DC7-A14F-96C3-13D0EA423731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28990" y="4476122"/>
            <a:ext cx="448301" cy="337254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ABBF34AF-5851-224C-B427-5D2E6B441CED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51546" y="3683670"/>
            <a:ext cx="448301" cy="337254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B8930449-D53E-6A44-AC87-5539770D5E77}"/>
              </a:ext>
            </a:extLst>
          </p:cNvPr>
          <p:cNvSpPr txBox="1"/>
          <p:nvPr/>
        </p:nvSpPr>
        <p:spPr>
          <a:xfrm>
            <a:off x="1097392" y="2739878"/>
            <a:ext cx="19965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Oligodendrocyte </a:t>
            </a:r>
          </a:p>
          <a:p>
            <a:pPr algn="ctr"/>
            <a:r>
              <a:rPr lang="en-US" b="1" dirty="0"/>
              <a:t>maturation marker</a:t>
            </a:r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8F83E7A0-5067-3E47-993B-6E31637A63F0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5689"/>
          <a:stretch/>
        </p:blipFill>
        <p:spPr>
          <a:xfrm>
            <a:off x="4235504" y="5869575"/>
            <a:ext cx="3059131" cy="554742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20980E1D-1A23-7144-A6CE-C40F9BB4B740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"/>
          <a:stretch/>
        </p:blipFill>
        <p:spPr>
          <a:xfrm>
            <a:off x="4660867" y="5235543"/>
            <a:ext cx="2788745" cy="783934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51C50DE7-81CE-EF4A-B092-463EDF5654B2}"/>
              </a:ext>
            </a:extLst>
          </p:cNvPr>
          <p:cNvSpPr txBox="1"/>
          <p:nvPr/>
        </p:nvSpPr>
        <p:spPr>
          <a:xfrm>
            <a:off x="4443883" y="4914292"/>
            <a:ext cx="2724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Assuming constant velocity</a:t>
            </a:r>
          </a:p>
        </p:txBody>
      </p:sp>
    </p:spTree>
    <p:extLst>
      <p:ext uri="{BB962C8B-B14F-4D97-AF65-F5344CB8AC3E}">
        <p14:creationId xmlns:p14="http://schemas.microsoft.com/office/powerpoint/2010/main" val="14285197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DB2F48F-7471-614A-A195-8ACF3AB5C17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RNA velocity </a:t>
            </a:r>
            <a:r>
              <a:rPr lang="en-US" i="1" dirty="0"/>
              <a:t>in situ </a:t>
            </a:r>
            <a:r>
              <a:rPr lang="en-US" dirty="0"/>
              <a:t>analysis leverages </a:t>
            </a:r>
            <a:br>
              <a:rPr lang="en-US" dirty="0"/>
            </a:br>
            <a:r>
              <a:rPr lang="en-US" dirty="0"/>
              <a:t>nuclear and cytoplasmic gene expression to predict the future transcriptional state of cells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6B89161-A720-7F42-AB9A-3F5922E419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077891"/>
            <a:ext cx="1625600" cy="23749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ED2093A-99D0-9442-8D69-4C405FF1A877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19245" y="2497873"/>
            <a:ext cx="2041946" cy="370507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D90EFAE-B5EC-D74A-B83F-7A1A3D378F27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88208" y="3609398"/>
            <a:ext cx="3275207" cy="63921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7704A5A-5088-7B41-819C-127958BB2C82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88207" y="4350408"/>
            <a:ext cx="3275207" cy="36933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5019655-1B4D-8548-A7F0-6AD0D108BD05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63414" y="3772829"/>
            <a:ext cx="446049" cy="94691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D020811-3CFE-6D47-9DB3-208BC24A8C43}"/>
              </a:ext>
            </a:extLst>
          </p:cNvPr>
          <p:cNvSpPr txBox="1"/>
          <p:nvPr/>
        </p:nvSpPr>
        <p:spPr>
          <a:xfrm>
            <a:off x="7577037" y="6392385"/>
            <a:ext cx="4584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(Xia*, Fan*, Emanuel*, et al PNAS, Sept 2019)</a:t>
            </a:r>
          </a:p>
        </p:txBody>
      </p:sp>
    </p:spTree>
    <p:extLst>
      <p:ext uri="{BB962C8B-B14F-4D97-AF65-F5344CB8AC3E}">
        <p14:creationId xmlns:p14="http://schemas.microsoft.com/office/powerpoint/2010/main" val="1983682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A32E247-B545-7049-982C-B41EACCEA9F7}"/>
              </a:ext>
            </a:extLst>
          </p:cNvPr>
          <p:cNvSpPr txBox="1"/>
          <p:nvPr/>
        </p:nvSpPr>
        <p:spPr>
          <a:xfrm>
            <a:off x="8084634" y="6392385"/>
            <a:ext cx="3991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(Xia*, Fan*, Emanuel*, et al PNAS 2019)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FA16C37-DB32-534B-8D95-83C7A1FD8F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0394" y="2213871"/>
            <a:ext cx="3086100" cy="33147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5D1833F-E2A8-A648-A2CF-30EE62847F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4200" y="1895236"/>
            <a:ext cx="4419600" cy="4292600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96A78DDE-8DC3-104F-BAF8-8206E5A0672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Clustering analysis identifies transcriptionally distinct cell states among cultured U2OS cells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FDFAA43-6368-A845-8346-AB38CFC2E13E}"/>
              </a:ext>
            </a:extLst>
          </p:cNvPr>
          <p:cNvGrpSpPr/>
          <p:nvPr/>
        </p:nvGrpSpPr>
        <p:grpSpPr>
          <a:xfrm>
            <a:off x="547430" y="2470805"/>
            <a:ext cx="2465258" cy="2800830"/>
            <a:chOff x="88377" y="2112546"/>
            <a:chExt cx="4932043" cy="3651663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54141AE-3663-4546-840C-5F462946596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70097" y="2928864"/>
              <a:ext cx="3379906" cy="250314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52BEA68-9CEB-D146-AC8D-114F2956EFC3}"/>
                </a:ext>
              </a:extLst>
            </p:cNvPr>
            <p:cNvSpPr txBox="1"/>
            <p:nvPr/>
          </p:nvSpPr>
          <p:spPr>
            <a:xfrm>
              <a:off x="88377" y="2112546"/>
              <a:ext cx="4536935" cy="8426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matrix of </a:t>
              </a:r>
            </a:p>
            <a:p>
              <a:pPr algn="ctr"/>
              <a:r>
                <a:rPr lang="en-US"/>
                <a:t>gene x cell</a:t>
              </a:r>
            </a:p>
          </p:txBody>
        </p:sp>
        <p:sp>
          <p:nvSpPr>
            <p:cNvPr id="12" name="Triangle 11">
              <a:extLst>
                <a:ext uri="{FF2B5EF4-FFF2-40B4-BE49-F238E27FC236}">
                  <a16:creationId xmlns:a16="http://schemas.microsoft.com/office/drawing/2014/main" id="{E22D080B-205F-EB4D-86E7-10BC81CF5FD6}"/>
                </a:ext>
              </a:extLst>
            </p:cNvPr>
            <p:cNvSpPr/>
            <p:nvPr/>
          </p:nvSpPr>
          <p:spPr>
            <a:xfrm rot="5400000">
              <a:off x="2867000" y="3610788"/>
              <a:ext cx="3651662" cy="655179"/>
            </a:xfrm>
            <a:prstGeom prst="triangle">
              <a:avLst>
                <a:gd name="adj" fmla="val 50325"/>
              </a:avLst>
            </a:prstGeom>
            <a:solidFill>
              <a:schemeClr val="bg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77556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A32E247-B545-7049-982C-B41EACCEA9F7}"/>
              </a:ext>
            </a:extLst>
          </p:cNvPr>
          <p:cNvSpPr txBox="1"/>
          <p:nvPr/>
        </p:nvSpPr>
        <p:spPr>
          <a:xfrm>
            <a:off x="8084634" y="6392385"/>
            <a:ext cx="3991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(Xia*, Fan*, Emanuel*, et al PNAS 2019)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5D1833F-E2A8-A648-A2CF-30EE62847F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4200" y="1895236"/>
            <a:ext cx="4419600" cy="4292600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96A78DDE-8DC3-104F-BAF8-8206E5A0672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Clustering analysis identifies transcriptionally distinct cell states among cultured U2OS cells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FDFAA43-6368-A845-8346-AB38CFC2E13E}"/>
              </a:ext>
            </a:extLst>
          </p:cNvPr>
          <p:cNvGrpSpPr/>
          <p:nvPr/>
        </p:nvGrpSpPr>
        <p:grpSpPr>
          <a:xfrm>
            <a:off x="547430" y="2470805"/>
            <a:ext cx="2465258" cy="2800830"/>
            <a:chOff x="88377" y="2112546"/>
            <a:chExt cx="4932043" cy="3651663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54141AE-3663-4546-840C-5F462946596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70097" y="2928864"/>
              <a:ext cx="3379906" cy="250314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52BEA68-9CEB-D146-AC8D-114F2956EFC3}"/>
                </a:ext>
              </a:extLst>
            </p:cNvPr>
            <p:cNvSpPr txBox="1"/>
            <p:nvPr/>
          </p:nvSpPr>
          <p:spPr>
            <a:xfrm>
              <a:off x="88377" y="2112546"/>
              <a:ext cx="4536935" cy="8426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matrix of </a:t>
              </a:r>
            </a:p>
            <a:p>
              <a:pPr algn="ctr"/>
              <a:r>
                <a:rPr lang="en-US"/>
                <a:t>gene x cell</a:t>
              </a:r>
            </a:p>
          </p:txBody>
        </p:sp>
        <p:sp>
          <p:nvSpPr>
            <p:cNvPr id="12" name="Triangle 11">
              <a:extLst>
                <a:ext uri="{FF2B5EF4-FFF2-40B4-BE49-F238E27FC236}">
                  <a16:creationId xmlns:a16="http://schemas.microsoft.com/office/drawing/2014/main" id="{E22D080B-205F-EB4D-86E7-10BC81CF5FD6}"/>
                </a:ext>
              </a:extLst>
            </p:cNvPr>
            <p:cNvSpPr/>
            <p:nvPr/>
          </p:nvSpPr>
          <p:spPr>
            <a:xfrm rot="5400000">
              <a:off x="2867000" y="3610788"/>
              <a:ext cx="3651662" cy="655179"/>
            </a:xfrm>
            <a:prstGeom prst="triangle">
              <a:avLst>
                <a:gd name="adj" fmla="val 50325"/>
              </a:avLst>
            </a:prstGeom>
            <a:solidFill>
              <a:schemeClr val="bg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B9AF7D5C-98F0-5149-81F5-EFFDA1BA84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02862" y="2393012"/>
            <a:ext cx="3013632" cy="3110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250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A32E247-B545-7049-982C-B41EACCEA9F7}"/>
              </a:ext>
            </a:extLst>
          </p:cNvPr>
          <p:cNvSpPr txBox="1"/>
          <p:nvPr/>
        </p:nvSpPr>
        <p:spPr>
          <a:xfrm>
            <a:off x="8084634" y="6392385"/>
            <a:ext cx="3991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(Xia*, Fan*, Emanuel*, et al PNAS 2019)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6A78DDE-8DC3-104F-BAF8-8206E5A0672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RNA velocity </a:t>
            </a:r>
            <a:r>
              <a:rPr lang="en-US" i="1"/>
              <a:t>in situ </a:t>
            </a:r>
            <a:r>
              <a:rPr lang="en-US"/>
              <a:t>analysis provides a </a:t>
            </a:r>
            <a:br>
              <a:rPr lang="en-US"/>
            </a:br>
            <a:r>
              <a:rPr lang="en-US"/>
              <a:t>directed ordering of cells so we can look at </a:t>
            </a:r>
            <a:br>
              <a:rPr lang="en-US"/>
            </a:br>
            <a:r>
              <a:rPr lang="en-US"/>
              <a:t>gene expression as a function of </a:t>
            </a:r>
            <a:r>
              <a:rPr lang="en-US" err="1"/>
              <a:t>pseudotime</a:t>
            </a:r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50C278E-ADB9-CC44-9995-B7D14D6F30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486114"/>
            <a:ext cx="3013632" cy="311084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1FA9792-FB00-7944-AB96-2031DC490347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4589853" y="2547312"/>
            <a:ext cx="2756830" cy="2988449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44C0D394-58BD-3C42-B66D-4DADCBC621EA}"/>
              </a:ext>
            </a:extLst>
          </p:cNvPr>
          <p:cNvGrpSpPr/>
          <p:nvPr/>
        </p:nvGrpSpPr>
        <p:grpSpPr>
          <a:xfrm>
            <a:off x="8084634" y="2128205"/>
            <a:ext cx="2969321" cy="3765048"/>
            <a:chOff x="8084634" y="2128205"/>
            <a:chExt cx="2969321" cy="3765048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F2E6D4C0-753B-FD44-99D0-C932870EB44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084634" y="2189819"/>
              <a:ext cx="2969321" cy="3703434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ACAC8687-B138-0044-8CDC-06E418C4011E}"/>
                </a:ext>
              </a:extLst>
            </p:cNvPr>
            <p:cNvSpPr txBox="1"/>
            <p:nvPr/>
          </p:nvSpPr>
          <p:spPr>
            <a:xfrm>
              <a:off x="8618018" y="2128205"/>
              <a:ext cx="60785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/>
                <a:t>MCM6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77DED53-C8C6-8749-BFF4-6555333D0F10}"/>
                </a:ext>
              </a:extLst>
            </p:cNvPr>
            <p:cNvSpPr txBox="1"/>
            <p:nvPr/>
          </p:nvSpPr>
          <p:spPr>
            <a:xfrm>
              <a:off x="8654886" y="3986100"/>
              <a:ext cx="53412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/>
                <a:t>KIF2C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021687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79EFDC-AF2E-1748-AB88-46807215F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err="1"/>
              <a:t>Pseudotime</a:t>
            </a:r>
            <a:r>
              <a:rPr lang="en-US"/>
              <a:t> analysis identifies new cell-cycle genes and highlights gradual transcriptional change throughout select cell-cycle stages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B033021-90A0-6541-89D5-000D4E1B92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20093" y="2599632"/>
            <a:ext cx="4343400" cy="3771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9897561-796B-8744-A087-B0F78DDA0C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4597" y="2287723"/>
            <a:ext cx="3556000" cy="3962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58C2D80-8167-6C41-9CC0-BBD6DDE2F410}"/>
              </a:ext>
            </a:extLst>
          </p:cNvPr>
          <p:cNvSpPr txBox="1"/>
          <p:nvPr/>
        </p:nvSpPr>
        <p:spPr>
          <a:xfrm>
            <a:off x="8084634" y="6392385"/>
            <a:ext cx="3991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(Xia*, Fan*, Emanuel*, et al PNAS 2019)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30C08E4-5F52-1C48-B3D9-03FE3DCF510D}"/>
              </a:ext>
            </a:extLst>
          </p:cNvPr>
          <p:cNvSpPr/>
          <p:nvPr/>
        </p:nvSpPr>
        <p:spPr>
          <a:xfrm>
            <a:off x="1211128" y="2436540"/>
            <a:ext cx="421680" cy="3261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18E91A-C350-8545-91CF-A509BB5A1AFE}"/>
              </a:ext>
            </a:extLst>
          </p:cNvPr>
          <p:cNvSpPr txBox="1"/>
          <p:nvPr/>
        </p:nvSpPr>
        <p:spPr>
          <a:xfrm>
            <a:off x="4205094" y="2002755"/>
            <a:ext cx="10736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u="sng"/>
              <a:t>Known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BA092B-5582-AA4D-9E6B-3948E9E99F03}"/>
              </a:ext>
            </a:extLst>
          </p:cNvPr>
          <p:cNvSpPr txBox="1"/>
          <p:nvPr/>
        </p:nvSpPr>
        <p:spPr>
          <a:xfrm>
            <a:off x="2243001" y="2002755"/>
            <a:ext cx="9246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u="sng"/>
              <a:t>Novel</a:t>
            </a:r>
          </a:p>
        </p:txBody>
      </p:sp>
    </p:spTree>
    <p:extLst>
      <p:ext uri="{BB962C8B-B14F-4D97-AF65-F5344CB8AC3E}">
        <p14:creationId xmlns:p14="http://schemas.microsoft.com/office/powerpoint/2010/main" val="18383999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different, several&#10;&#10;Description automatically generated">
            <a:extLst>
              <a:ext uri="{FF2B5EF4-FFF2-40B4-BE49-F238E27FC236}">
                <a16:creationId xmlns:a16="http://schemas.microsoft.com/office/drawing/2014/main" id="{1B8ECB9D-866E-065B-70E1-A88DE2955F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3461" y="769256"/>
            <a:ext cx="7485078" cy="561380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5AD8118-2B7C-3226-55E3-3162215FD171}"/>
              </a:ext>
            </a:extLst>
          </p:cNvPr>
          <p:cNvSpPr txBox="1"/>
          <p:nvPr/>
        </p:nvSpPr>
        <p:spPr>
          <a:xfrm>
            <a:off x="2353461" y="275754"/>
            <a:ext cx="7713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fix cells, hybridize encoding probe @46C over night, wash away unbound probes</a:t>
            </a:r>
          </a:p>
        </p:txBody>
      </p:sp>
    </p:spTree>
    <p:extLst>
      <p:ext uri="{BB962C8B-B14F-4D97-AF65-F5344CB8AC3E}">
        <p14:creationId xmlns:p14="http://schemas.microsoft.com/office/powerpoint/2010/main" val="13515626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[effects output image]">
            <a:extLst>
              <a:ext uri="{FF2B5EF4-FFF2-40B4-BE49-F238E27FC236}">
                <a16:creationId xmlns:a16="http://schemas.microsoft.com/office/drawing/2014/main" id="{B9BC01E7-D8EA-C449-85EC-EA66BC51D7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48000" y="381000"/>
            <a:ext cx="6096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45255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A2C5A-CB70-BC45-B75C-C17EE6135F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For those interesting in background:</a:t>
            </a:r>
            <a:br>
              <a:rPr lang="en-US" dirty="0"/>
            </a:br>
            <a:r>
              <a:rPr lang="en-US" dirty="0"/>
              <a:t>RNA velocity in single-cell sequencing</a:t>
            </a:r>
          </a:p>
        </p:txBody>
      </p:sp>
    </p:spTree>
    <p:extLst>
      <p:ext uri="{BB962C8B-B14F-4D97-AF65-F5344CB8AC3E}">
        <p14:creationId xmlns:p14="http://schemas.microsoft.com/office/powerpoint/2010/main" val="13555468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D5AEB76-C0CA-FD2F-79F4-9029787267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RNA Velocity analysis started with single-cell RNA sequencing…how did the authors distinguish nascent from mature RNAs?</a:t>
            </a:r>
          </a:p>
        </p:txBody>
      </p:sp>
      <p:pic>
        <p:nvPicPr>
          <p:cNvPr id="1026" name="Picture 2" descr="Chemistry – Shalek Lab">
            <a:extLst>
              <a:ext uri="{FF2B5EF4-FFF2-40B4-BE49-F238E27FC236}">
                <a16:creationId xmlns:a16="http://schemas.microsoft.com/office/drawing/2014/main" id="{2C5673BA-8AE6-6889-DCC7-D73EE286434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69" b="50600"/>
          <a:stretch/>
        </p:blipFill>
        <p:spPr bwMode="auto">
          <a:xfrm>
            <a:off x="838200" y="1949798"/>
            <a:ext cx="10490199" cy="2636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628518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CD4D44-5CA9-4944-891F-67DCE2EC4C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2517560"/>
          </a:xfrm>
        </p:spPr>
        <p:txBody>
          <a:bodyPr>
            <a:normAutofit/>
          </a:bodyPr>
          <a:lstStyle/>
          <a:p>
            <a:r>
              <a:rPr lang="en-US"/>
              <a:t>RNA velocity analysis leverages </a:t>
            </a:r>
            <a:br>
              <a:rPr lang="en-US"/>
            </a:br>
            <a:r>
              <a:rPr lang="en-US"/>
              <a:t>spliced and </a:t>
            </a:r>
            <a:r>
              <a:rPr lang="en-US" err="1"/>
              <a:t>unspliced</a:t>
            </a:r>
            <a:r>
              <a:rPr lang="en-US"/>
              <a:t> gene expression to predict the future transcriptional state of cells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68B1AB-85D1-8A4A-B100-A61966EABD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866" y="3294459"/>
            <a:ext cx="2196777" cy="319841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0E6886C-992C-A74D-BB33-0A446280F5DD}"/>
              </a:ext>
            </a:extLst>
          </p:cNvPr>
          <p:cNvSpPr txBox="1"/>
          <p:nvPr/>
        </p:nvSpPr>
        <p:spPr>
          <a:xfrm>
            <a:off x="8560020" y="6096155"/>
            <a:ext cx="3041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(La </a:t>
            </a:r>
            <a:r>
              <a:rPr lang="en-US" b="1" err="1"/>
              <a:t>Manno</a:t>
            </a:r>
            <a:r>
              <a:rPr lang="en-US" b="1"/>
              <a:t>, et al Nature 2018)</a:t>
            </a:r>
          </a:p>
        </p:txBody>
      </p:sp>
    </p:spTree>
    <p:extLst>
      <p:ext uri="{BB962C8B-B14F-4D97-AF65-F5344CB8AC3E}">
        <p14:creationId xmlns:p14="http://schemas.microsoft.com/office/powerpoint/2010/main" val="26923186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CD4D44-5CA9-4944-891F-67DCE2EC4C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2517560"/>
          </a:xfrm>
        </p:spPr>
        <p:txBody>
          <a:bodyPr>
            <a:normAutofit/>
          </a:bodyPr>
          <a:lstStyle/>
          <a:p>
            <a:r>
              <a:rPr lang="en-US"/>
              <a:t>RNA velocity analysis leverages </a:t>
            </a:r>
            <a:br>
              <a:rPr lang="en-US"/>
            </a:br>
            <a:r>
              <a:rPr lang="en-US"/>
              <a:t>spliced and </a:t>
            </a:r>
            <a:r>
              <a:rPr lang="en-US" err="1"/>
              <a:t>unspliced</a:t>
            </a:r>
            <a:r>
              <a:rPr lang="en-US"/>
              <a:t> gene expression to predict the future transcriptional state of cells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68B1AB-85D1-8A4A-B100-A61966EABD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866" y="3294459"/>
            <a:ext cx="2196777" cy="31984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4FC9D19-BDB9-AE41-AEDC-50B48CB5F7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8699" y="3069563"/>
            <a:ext cx="3299525" cy="331086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0E6886C-992C-A74D-BB33-0A446280F5DD}"/>
              </a:ext>
            </a:extLst>
          </p:cNvPr>
          <p:cNvSpPr txBox="1"/>
          <p:nvPr/>
        </p:nvSpPr>
        <p:spPr>
          <a:xfrm>
            <a:off x="8560020" y="6096155"/>
            <a:ext cx="3041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(La </a:t>
            </a:r>
            <a:r>
              <a:rPr lang="en-US" b="1" err="1"/>
              <a:t>Manno</a:t>
            </a:r>
            <a:r>
              <a:rPr lang="en-US" b="1"/>
              <a:t>, et al Nature 2018)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354213F-60E5-1D44-BC05-E1B05AF2E02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58928" y="3975316"/>
            <a:ext cx="3275207" cy="63921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D4D7D6D-77FC-9949-A6B1-271EA3CD63E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58927" y="4716326"/>
            <a:ext cx="3275207" cy="36933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501D984-3237-8147-886B-25C03B241A0E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34134" y="4138747"/>
            <a:ext cx="446049" cy="946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211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CD4D44-5CA9-4944-891F-67DCE2EC4C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2517560"/>
          </a:xfrm>
        </p:spPr>
        <p:txBody>
          <a:bodyPr>
            <a:normAutofit/>
          </a:bodyPr>
          <a:lstStyle/>
          <a:p>
            <a:r>
              <a:rPr lang="en-US" dirty="0"/>
              <a:t>Dimensionality reduction and clustering analysis identifies transcriptionally distinct groups of cells in single cell RNA-seq data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023896-44F8-FE4D-BA4C-33764DA59E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3727" y="3101975"/>
            <a:ext cx="3263320" cy="299418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B2D8916-536D-654C-BC3B-1F0363475007}"/>
              </a:ext>
            </a:extLst>
          </p:cNvPr>
          <p:cNvSpPr txBox="1"/>
          <p:nvPr/>
        </p:nvSpPr>
        <p:spPr>
          <a:xfrm>
            <a:off x="8560020" y="6096155"/>
            <a:ext cx="3041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(La </a:t>
            </a:r>
            <a:r>
              <a:rPr lang="en-US" b="1" err="1"/>
              <a:t>Manno</a:t>
            </a:r>
            <a:r>
              <a:rPr lang="en-US" b="1"/>
              <a:t>, et al Nature 2018)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B5EFC13-C574-2D4B-968D-7CD9B2D0DD24}"/>
              </a:ext>
            </a:extLst>
          </p:cNvPr>
          <p:cNvGrpSpPr/>
          <p:nvPr/>
        </p:nvGrpSpPr>
        <p:grpSpPr>
          <a:xfrm>
            <a:off x="931378" y="3198650"/>
            <a:ext cx="2465258" cy="2800830"/>
            <a:chOff x="88377" y="2112546"/>
            <a:chExt cx="4932043" cy="3651663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64D1F7E-422A-614B-831D-CECFCCE7F8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70097" y="2928864"/>
              <a:ext cx="3379906" cy="250314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E2BC98B-FFEA-F847-ABA1-C60499AC16E4}"/>
                </a:ext>
              </a:extLst>
            </p:cNvPr>
            <p:cNvSpPr txBox="1"/>
            <p:nvPr/>
          </p:nvSpPr>
          <p:spPr>
            <a:xfrm>
              <a:off x="88377" y="2112546"/>
              <a:ext cx="4536935" cy="8426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matrix of </a:t>
              </a:r>
            </a:p>
            <a:p>
              <a:pPr algn="ctr"/>
              <a:r>
                <a:rPr lang="en-US"/>
                <a:t>gene x cell</a:t>
              </a:r>
            </a:p>
          </p:txBody>
        </p:sp>
        <p:sp>
          <p:nvSpPr>
            <p:cNvPr id="11" name="Triangle 10">
              <a:extLst>
                <a:ext uri="{FF2B5EF4-FFF2-40B4-BE49-F238E27FC236}">
                  <a16:creationId xmlns:a16="http://schemas.microsoft.com/office/drawing/2014/main" id="{2DAA7238-854A-9143-8985-8BFCCF6FD668}"/>
                </a:ext>
              </a:extLst>
            </p:cNvPr>
            <p:cNvSpPr/>
            <p:nvPr/>
          </p:nvSpPr>
          <p:spPr>
            <a:xfrm rot="5400000">
              <a:off x="2867000" y="3610788"/>
              <a:ext cx="3651662" cy="655179"/>
            </a:xfrm>
            <a:prstGeom prst="triangle">
              <a:avLst>
                <a:gd name="adj" fmla="val 50325"/>
              </a:avLst>
            </a:prstGeom>
            <a:solidFill>
              <a:schemeClr val="bg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0243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CD4D44-5CA9-4944-891F-67DCE2EC4C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2517560"/>
          </a:xfrm>
        </p:spPr>
        <p:txBody>
          <a:bodyPr>
            <a:normAutofit/>
          </a:bodyPr>
          <a:lstStyle/>
          <a:p>
            <a:r>
              <a:rPr lang="en-US" dirty="0"/>
              <a:t>RNA Velocity analysis relates these groups of cells as a part of an underlying directed cellular trajectory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023896-44F8-FE4D-BA4C-33764DA59E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3727" y="3101975"/>
            <a:ext cx="3263320" cy="299418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B2D8916-536D-654C-BC3B-1F0363475007}"/>
              </a:ext>
            </a:extLst>
          </p:cNvPr>
          <p:cNvSpPr txBox="1"/>
          <p:nvPr/>
        </p:nvSpPr>
        <p:spPr>
          <a:xfrm>
            <a:off x="8560020" y="6096155"/>
            <a:ext cx="3041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(La </a:t>
            </a:r>
            <a:r>
              <a:rPr lang="en-US" b="1" err="1"/>
              <a:t>Manno</a:t>
            </a:r>
            <a:r>
              <a:rPr lang="en-US" b="1"/>
              <a:t>, et al Nature 2018)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B5EFC13-C574-2D4B-968D-7CD9B2D0DD24}"/>
              </a:ext>
            </a:extLst>
          </p:cNvPr>
          <p:cNvGrpSpPr/>
          <p:nvPr/>
        </p:nvGrpSpPr>
        <p:grpSpPr>
          <a:xfrm>
            <a:off x="931378" y="3198650"/>
            <a:ext cx="2465258" cy="2800830"/>
            <a:chOff x="88377" y="2112546"/>
            <a:chExt cx="4932043" cy="3651663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64D1F7E-422A-614B-831D-CECFCCE7F8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70097" y="2928864"/>
              <a:ext cx="3379906" cy="250314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E2BC98B-FFEA-F847-ABA1-C60499AC16E4}"/>
                </a:ext>
              </a:extLst>
            </p:cNvPr>
            <p:cNvSpPr txBox="1"/>
            <p:nvPr/>
          </p:nvSpPr>
          <p:spPr>
            <a:xfrm>
              <a:off x="88377" y="2112546"/>
              <a:ext cx="4536935" cy="8426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matrix of </a:t>
              </a:r>
            </a:p>
            <a:p>
              <a:pPr algn="ctr"/>
              <a:r>
                <a:rPr lang="en-US"/>
                <a:t>gene x cell</a:t>
              </a:r>
            </a:p>
          </p:txBody>
        </p:sp>
        <p:sp>
          <p:nvSpPr>
            <p:cNvPr id="11" name="Triangle 10">
              <a:extLst>
                <a:ext uri="{FF2B5EF4-FFF2-40B4-BE49-F238E27FC236}">
                  <a16:creationId xmlns:a16="http://schemas.microsoft.com/office/drawing/2014/main" id="{2DAA7238-854A-9143-8985-8BFCCF6FD668}"/>
                </a:ext>
              </a:extLst>
            </p:cNvPr>
            <p:cNvSpPr/>
            <p:nvPr/>
          </p:nvSpPr>
          <p:spPr>
            <a:xfrm rot="5400000">
              <a:off x="2867000" y="3610788"/>
              <a:ext cx="3651662" cy="655179"/>
            </a:xfrm>
            <a:prstGeom prst="triangle">
              <a:avLst>
                <a:gd name="adj" fmla="val 50325"/>
              </a:avLst>
            </a:prstGeom>
            <a:solidFill>
              <a:schemeClr val="bg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56FA9C91-FEF3-5940-B339-A1D3C6F223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92106" y="3347801"/>
            <a:ext cx="2865195" cy="2619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71270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B2D8916-536D-654C-BC3B-1F0363475007}"/>
              </a:ext>
            </a:extLst>
          </p:cNvPr>
          <p:cNvSpPr txBox="1"/>
          <p:nvPr/>
        </p:nvSpPr>
        <p:spPr>
          <a:xfrm>
            <a:off x="8560020" y="6096155"/>
            <a:ext cx="3041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(La </a:t>
            </a:r>
            <a:r>
              <a:rPr lang="en-US" b="1" err="1"/>
              <a:t>Manno</a:t>
            </a:r>
            <a:r>
              <a:rPr lang="en-US" b="1"/>
              <a:t>, et al Nature 2018)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4AAEB23-B823-D548-9D7F-227D908F81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100" y="0"/>
            <a:ext cx="11645900" cy="604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453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874B5F-09BA-4FF6-598F-1872DC2097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B9EB5B-E20F-21E6-7899-4ECD2AEE2E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831975"/>
          </a:xfrm>
        </p:spPr>
        <p:txBody>
          <a:bodyPr/>
          <a:lstStyle/>
          <a:p>
            <a:r>
              <a:rPr lang="en-US" dirty="0"/>
              <a:t>Try out the software: </a:t>
            </a:r>
            <a:r>
              <a:rPr lang="en-US" dirty="0">
                <a:hlinkClick r:id="rId3"/>
              </a:rPr>
              <a:t>http://velocyto.org/</a:t>
            </a:r>
            <a:endParaRPr lang="en-US" dirty="0"/>
          </a:p>
          <a:p>
            <a:r>
              <a:rPr lang="en-US" dirty="0">
                <a:hlinkClick r:id="rId4"/>
              </a:rPr>
              <a:t>https://scvelo.readthedocs.io/en/stable/</a:t>
            </a:r>
            <a:r>
              <a:rPr lang="en-US" dirty="0"/>
              <a:t> </a:t>
            </a:r>
          </a:p>
          <a:p>
            <a:r>
              <a:rPr lang="en-US" dirty="0"/>
              <a:t>Little challenging to install so we will skip this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D823AD9-C969-C8AF-A58F-F4B306F87286}"/>
              </a:ext>
            </a:extLst>
          </p:cNvPr>
          <p:cNvSpPr txBox="1">
            <a:spLocks/>
          </p:cNvSpPr>
          <p:nvPr/>
        </p:nvSpPr>
        <p:spPr>
          <a:xfrm>
            <a:off x="838200" y="342900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Hands on component (for next class)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78F970D-CAD4-9F30-0CC4-99C38B77EC1D}"/>
              </a:ext>
            </a:extLst>
          </p:cNvPr>
          <p:cNvSpPr txBox="1">
            <a:spLocks/>
          </p:cNvSpPr>
          <p:nvPr/>
        </p:nvSpPr>
        <p:spPr>
          <a:xfrm>
            <a:off x="838200" y="4660900"/>
            <a:ext cx="10515600" cy="18319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Interactive visualizations with </a:t>
            </a:r>
            <a:r>
              <a:rPr lang="en-US" dirty="0" err="1"/>
              <a:t>gganimate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 install in class and use next class (in case you run into issues)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17566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projector, control panel&#10;&#10;Description automatically generated">
            <a:extLst>
              <a:ext uri="{FF2B5EF4-FFF2-40B4-BE49-F238E27FC236}">
                <a16:creationId xmlns:a16="http://schemas.microsoft.com/office/drawing/2014/main" id="{18A08CF5-F970-4425-62CC-027BA5F845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2571" y="1349773"/>
            <a:ext cx="6410103" cy="480757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4C2D3F8-3D2E-195F-3715-577BC30B91A9}"/>
              </a:ext>
            </a:extLst>
          </p:cNvPr>
          <p:cNvSpPr txBox="1"/>
          <p:nvPr/>
        </p:nvSpPr>
        <p:spPr>
          <a:xfrm>
            <a:off x="1692198" y="329684"/>
            <a:ext cx="8807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flow on readout probes using microfluidics, wait a few minutes, wash away unbound probes</a:t>
            </a:r>
          </a:p>
        </p:txBody>
      </p:sp>
      <p:pic>
        <p:nvPicPr>
          <p:cNvPr id="8" name="Picture 7" descr="A picture containing indoor, equipment, cluttered&#10;&#10;Description automatically generated">
            <a:extLst>
              <a:ext uri="{FF2B5EF4-FFF2-40B4-BE49-F238E27FC236}">
                <a16:creationId xmlns:a16="http://schemas.microsoft.com/office/drawing/2014/main" id="{20777D20-E34F-820E-FECB-4076E56D0A1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434" t="46614" r="37778"/>
          <a:stretch/>
        </p:blipFill>
        <p:spPr>
          <a:xfrm rot="5400000">
            <a:off x="689914" y="1334593"/>
            <a:ext cx="4807577" cy="4837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8706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text, monitor, electronics, display&#10;&#10;Description automatically generated">
            <a:extLst>
              <a:ext uri="{FF2B5EF4-FFF2-40B4-BE49-F238E27FC236}">
                <a16:creationId xmlns:a16="http://schemas.microsoft.com/office/drawing/2014/main" id="{CC02F9C7-B17F-FC83-F767-A3F8956929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3720275" y="-107947"/>
            <a:ext cx="9681971" cy="726147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8E3CF0A-2D68-276D-551E-F5AE9B8524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99294" y="1556265"/>
            <a:ext cx="5682343" cy="426175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9558B22-9779-7353-3E00-FE6FBF47BB9E}"/>
              </a:ext>
            </a:extLst>
          </p:cNvPr>
          <p:cNvSpPr txBox="1"/>
          <p:nvPr/>
        </p:nvSpPr>
        <p:spPr>
          <a:xfrm>
            <a:off x="4003984" y="329684"/>
            <a:ext cx="39953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take pictures across many fields of views</a:t>
            </a:r>
          </a:p>
        </p:txBody>
      </p:sp>
    </p:spTree>
    <p:extLst>
      <p:ext uri="{BB962C8B-B14F-4D97-AF65-F5344CB8AC3E}">
        <p14:creationId xmlns:p14="http://schemas.microsoft.com/office/powerpoint/2010/main" val="22723813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he Moffitt Laboratory: in situ, single-cell &amp;#39;omics">
            <a:extLst>
              <a:ext uri="{FF2B5EF4-FFF2-40B4-BE49-F238E27FC236}">
                <a16:creationId xmlns:a16="http://schemas.microsoft.com/office/drawing/2014/main" id="{64F366DB-D7EA-D44D-BDC9-B255DECBC1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1397000"/>
            <a:ext cx="12192000" cy="406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96C9307-4CA0-834C-A15B-5D7D9CA4E3CB}"/>
              </a:ext>
            </a:extLst>
          </p:cNvPr>
          <p:cNvSpPr txBox="1"/>
          <p:nvPr/>
        </p:nvSpPr>
        <p:spPr>
          <a:xfrm>
            <a:off x="111210" y="6390824"/>
            <a:ext cx="26677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</a:t>
            </a:r>
            <a:r>
              <a:rPr lang="en-US" dirty="0" err="1"/>
              <a:t>Vizgen</a:t>
            </a:r>
            <a:r>
              <a:rPr lang="en-US" dirty="0"/>
              <a:t>, Moffitt lab</a:t>
            </a:r>
          </a:p>
        </p:txBody>
      </p:sp>
    </p:spTree>
    <p:extLst>
      <p:ext uri="{BB962C8B-B14F-4D97-AF65-F5344CB8AC3E}">
        <p14:creationId xmlns:p14="http://schemas.microsoft.com/office/powerpoint/2010/main" val="20277095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4A3CFE-A4BF-8640-9388-9051B38233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7470" y="381000"/>
            <a:ext cx="6916420" cy="6096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22F44EA-A739-9C45-9AB2-897A016CA76E}"/>
              </a:ext>
            </a:extLst>
          </p:cNvPr>
          <p:cNvSpPr txBox="1"/>
          <p:nvPr/>
        </p:nvSpPr>
        <p:spPr>
          <a:xfrm>
            <a:off x="11038267" y="6477000"/>
            <a:ext cx="10365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(</a:t>
            </a:r>
            <a:r>
              <a:rPr lang="en-US" sz="1200" dirty="0" err="1">
                <a:solidFill>
                  <a:schemeClr val="bg1">
                    <a:lumMod val="65000"/>
                    <a:lumOff val="35000"/>
                  </a:schemeClr>
                </a:solidFill>
              </a:rPr>
              <a:t>Vizgen</a:t>
            </a:r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 2021)</a:t>
            </a:r>
          </a:p>
        </p:txBody>
      </p:sp>
    </p:spTree>
    <p:extLst>
      <p:ext uri="{BB962C8B-B14F-4D97-AF65-F5344CB8AC3E}">
        <p14:creationId xmlns:p14="http://schemas.microsoft.com/office/powerpoint/2010/main" val="32141090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79F5B33-6408-F541-AFAC-E8EF1A9449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7790" y="381000"/>
            <a:ext cx="6916420" cy="6096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99FB3E5-2141-3748-92D7-8F58B163C469}"/>
              </a:ext>
            </a:extLst>
          </p:cNvPr>
          <p:cNvSpPr txBox="1"/>
          <p:nvPr/>
        </p:nvSpPr>
        <p:spPr>
          <a:xfrm>
            <a:off x="11038267" y="6477000"/>
            <a:ext cx="10365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(</a:t>
            </a:r>
            <a:r>
              <a:rPr lang="en-US" sz="1200" dirty="0" err="1">
                <a:solidFill>
                  <a:schemeClr val="bg1">
                    <a:lumMod val="65000"/>
                    <a:lumOff val="35000"/>
                  </a:schemeClr>
                </a:solidFill>
              </a:rPr>
              <a:t>Vizgen</a:t>
            </a:r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 2021)</a:t>
            </a:r>
          </a:p>
        </p:txBody>
      </p:sp>
    </p:spTree>
    <p:extLst>
      <p:ext uri="{BB962C8B-B14F-4D97-AF65-F5344CB8AC3E}">
        <p14:creationId xmlns:p14="http://schemas.microsoft.com/office/powerpoint/2010/main" val="2762939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2567</TotalTime>
  <Words>1194</Words>
  <Application>Microsoft Macintosh PowerPoint</Application>
  <PresentationFormat>Widescreen</PresentationFormat>
  <Paragraphs>159</Paragraphs>
  <Slides>48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3" baseType="lpstr">
      <vt:lpstr>Arial</vt:lpstr>
      <vt:lpstr>Calibri</vt:lpstr>
      <vt:lpstr>Calibri Light</vt:lpstr>
      <vt:lpstr>Wingdings</vt:lpstr>
      <vt:lpstr>Office Theme</vt:lpstr>
      <vt:lpstr>PowerPoint Presentation</vt:lpstr>
      <vt:lpstr>Slight updates to course topics</vt:lpstr>
      <vt:lpstr>Multiplexed smFISH IRL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Limitation: cells are fixed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Clustering analysis identifies transcriptionally distinct cell states among cultured U2OS cells</vt:lpstr>
      <vt:lpstr>Clustering analysis identifies transcriptionally distinct cell states among cultured U2OS cells</vt:lpstr>
      <vt:lpstr>RNA velocity in situ analysis provides a  directed ordering of cells so we can look at  gene expression as a function of pseudotime</vt:lpstr>
      <vt:lpstr>Pseudotime analysis identifies new cell-cycle genes and highlights gradual transcriptional change throughout select cell-cycle stages</vt:lpstr>
      <vt:lpstr>PowerPoint Presentation</vt:lpstr>
      <vt:lpstr>For those interesting in background: RNA velocity in single-cell sequencing</vt:lpstr>
      <vt:lpstr>RNA Velocity analysis started with single-cell RNA sequencing…how did the authors distinguish nascent from mature RNAs?</vt:lpstr>
      <vt:lpstr>RNA velocity analysis leverages  spliced and unspliced gene expression to predict the future transcriptional state of cells</vt:lpstr>
      <vt:lpstr>RNA velocity analysis leverages  spliced and unspliced gene expression to predict the future transcriptional state of cells</vt:lpstr>
      <vt:lpstr>Dimensionality reduction and clustering analysis identifies transcriptionally distinct groups of cells in single cell RNA-seq data</vt:lpstr>
      <vt:lpstr>RNA Velocity analysis relates these groups of cells as a part of an underlying directed cellular trajectory</vt:lpstr>
      <vt:lpstr>PowerPoint Presentation</vt:lpstr>
      <vt:lpstr>Resources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Jean Fan</dc:creator>
  <cp:lastModifiedBy>Jean Fan</cp:lastModifiedBy>
  <cp:revision>17</cp:revision>
  <dcterms:created xsi:type="dcterms:W3CDTF">2022-02-14T00:45:19Z</dcterms:created>
  <dcterms:modified xsi:type="dcterms:W3CDTF">2024-02-12T02:47:39Z</dcterms:modified>
</cp:coreProperties>
</file>